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  <p:sldMasterId id="2147483718" r:id="rId5"/>
  </p:sldMasterIdLst>
  <p:notesMasterIdLst>
    <p:notesMasterId r:id="rId23"/>
  </p:notesMasterIdLst>
  <p:handoutMasterIdLst>
    <p:handoutMasterId r:id="rId24"/>
  </p:handoutMasterIdLst>
  <p:sldIdLst>
    <p:sldId id="27852" r:id="rId6"/>
    <p:sldId id="27853" r:id="rId7"/>
    <p:sldId id="27842" r:id="rId8"/>
    <p:sldId id="27848" r:id="rId9"/>
    <p:sldId id="27846" r:id="rId10"/>
    <p:sldId id="27854" r:id="rId11"/>
    <p:sldId id="27845" r:id="rId12"/>
    <p:sldId id="10540" r:id="rId13"/>
    <p:sldId id="10541" r:id="rId14"/>
    <p:sldId id="10527" r:id="rId15"/>
    <p:sldId id="10534" r:id="rId16"/>
    <p:sldId id="10531" r:id="rId17"/>
    <p:sldId id="27850" r:id="rId18"/>
    <p:sldId id="10535" r:id="rId19"/>
    <p:sldId id="27851" r:id="rId20"/>
    <p:sldId id="10537" r:id="rId21"/>
    <p:sldId id="10508" r:id="rId2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h Graham" initials="LG" lastIdx="4" clrIdx="0">
    <p:extLst>
      <p:ext uri="{19B8F6BF-5375-455C-9EA6-DF929625EA0E}">
        <p15:presenceInfo xmlns:p15="http://schemas.microsoft.com/office/powerpoint/2012/main" userId="S::lgraham@kindsnacks.com::98cab993-a5b6-41f8-9ea7-6cc0a3ce04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75"/>
    <a:srgbClr val="FFF0E5"/>
    <a:srgbClr val="FF6600"/>
    <a:srgbClr val="D9D9D9"/>
    <a:srgbClr val="E4D2F2"/>
    <a:srgbClr val="FCFFD9"/>
    <a:srgbClr val="EAF5FC"/>
    <a:srgbClr val="6C74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6D46A-C6A4-4C53-95A5-68A822C98D22}" v="2" dt="2021-05-03T20:10:03.232"/>
    <p1510:client id="{8B4B01FE-E8DD-95C3-C543-E4B829811F98}" v="1" dt="2023-09-22T11:40:28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6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Nia A." userId="S::nia1.berry@famu.edu::9da997a4-4064-411f-9e90-073c8f4a90b4" providerId="AD" clId="Web-{8B4B01FE-E8DD-95C3-C543-E4B829811F98}"/>
    <pc:docChg chg="sldOrd">
      <pc:chgData name="Berry, Nia A." userId="S::nia1.berry@famu.edu::9da997a4-4064-411f-9e90-073c8f4a90b4" providerId="AD" clId="Web-{8B4B01FE-E8DD-95C3-C543-E4B829811F98}" dt="2023-09-22T11:40:28.313" v="0"/>
      <pc:docMkLst>
        <pc:docMk/>
      </pc:docMkLst>
      <pc:sldChg chg="ord">
        <pc:chgData name="Berry, Nia A." userId="S::nia1.berry@famu.edu::9da997a4-4064-411f-9e90-073c8f4a90b4" providerId="AD" clId="Web-{8B4B01FE-E8DD-95C3-C543-E4B829811F98}" dt="2023-09-22T11:40:28.313" v="0"/>
        <pc:sldMkLst>
          <pc:docMk/>
          <pc:sldMk cId="1753336793" sldId="27854"/>
        </pc:sldMkLst>
      </pc:sldChg>
    </pc:docChg>
  </pc:docChgLst>
  <pc:docChgLst>
    <pc:chgData name="Fleming, Jermaine V." userId="S::jermaine2.fleming@famu.edu::ebb8b28a-2571-41a8-8942-7d4fb8d787d7" providerId="AD" clId="Web-{8F664D11-0585-9629-2B76-14ABC7F1EF9D}"/>
    <pc:docChg chg="modSld">
      <pc:chgData name="Fleming, Jermaine V." userId="S::jermaine2.fleming@famu.edu::ebb8b28a-2571-41a8-8942-7d4fb8d787d7" providerId="AD" clId="Web-{8F664D11-0585-9629-2B76-14ABC7F1EF9D}" dt="2023-09-27T20:20:01.136" v="0" actId="1076"/>
      <pc:docMkLst>
        <pc:docMk/>
      </pc:docMkLst>
      <pc:sldChg chg="modSp">
        <pc:chgData name="Fleming, Jermaine V." userId="S::jermaine2.fleming@famu.edu::ebb8b28a-2571-41a8-8942-7d4fb8d787d7" providerId="AD" clId="Web-{8F664D11-0585-9629-2B76-14ABC7F1EF9D}" dt="2023-09-27T20:20:01.136" v="0" actId="1076"/>
        <pc:sldMkLst>
          <pc:docMk/>
          <pc:sldMk cId="2794019978" sldId="10534"/>
        </pc:sldMkLst>
        <pc:graphicFrameChg chg="mod">
          <ac:chgData name="Fleming, Jermaine V." userId="S::jermaine2.fleming@famu.edu::ebb8b28a-2571-41a8-8942-7d4fb8d787d7" providerId="AD" clId="Web-{8F664D11-0585-9629-2B76-14ABC7F1EF9D}" dt="2023-09-27T20:20:01.136" v="0" actId="1076"/>
          <ac:graphicFrameMkLst>
            <pc:docMk/>
            <pc:sldMk cId="2794019978" sldId="10534"/>
            <ac:graphicFrameMk id="11" creationId="{B8F0F30F-2F2B-4D60-9D64-EC83345F786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kindsnacks-my.sharepoint.com/personal/cfithian_kindsnacks_com/Documents/Kate%20Doc's/National%20MP%20Selling%20Slid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E&amp;N Bars Total</a:t>
            </a:r>
            <a:r>
              <a:rPr lang="en-US" baseline="0" dirty="0">
                <a:solidFill>
                  <a:schemeClr val="bg1"/>
                </a:solidFill>
              </a:rPr>
              <a:t> US MULO - $ Share by Pack Size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E_N___Share!$I$10</c:f>
              <c:strCache>
                <c:ptCount val="1"/>
                <c:pt idx="0">
                  <c:v>Larger Packs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E_N___Share!$J$9:$M$9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E_N___Share!$J$10:$M$10</c:f>
              <c:numCache>
                <c:formatCode>0%</c:formatCode>
                <c:ptCount val="4"/>
                <c:pt idx="0">
                  <c:v>0.62770973290275811</c:v>
                </c:pt>
                <c:pt idx="1">
                  <c:v>0.64801703238933483</c:v>
                </c:pt>
                <c:pt idx="2">
                  <c:v>0.69606036240320923</c:v>
                </c:pt>
                <c:pt idx="3">
                  <c:v>0.7407476739950164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41-4877-A946-61328824526C}"/>
            </c:ext>
          </c:extLst>
        </c:ser>
        <c:ser>
          <c:idx val="1"/>
          <c:order val="1"/>
          <c:tx>
            <c:strRef>
              <c:f>E_N___Share!$I$11</c:f>
              <c:strCache>
                <c:ptCount val="1"/>
                <c:pt idx="0">
                  <c:v>Singles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cat>
            <c:numRef>
              <c:f>E_N___Share!$J$9:$M$9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E_N___Share!$J$11:$M$11</c:f>
              <c:numCache>
                <c:formatCode>0%</c:formatCode>
                <c:ptCount val="4"/>
                <c:pt idx="0">
                  <c:v>0.37229026709724183</c:v>
                </c:pt>
                <c:pt idx="1">
                  <c:v>0.35198296761066522</c:v>
                </c:pt>
                <c:pt idx="2">
                  <c:v>0.30393963759679077</c:v>
                </c:pt>
                <c:pt idx="3">
                  <c:v>0.25925232600498366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1-4877-A946-6132882452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628223"/>
        <c:axId val="96230991"/>
      </c:barChart>
      <c:catAx>
        <c:axId val="142628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230991"/>
        <c:crosses val="autoZero"/>
        <c:auto val="1"/>
        <c:lblAlgn val="ctr"/>
        <c:lblOffset val="100"/>
        <c:noMultiLvlLbl val="0"/>
      </c:catAx>
      <c:valAx>
        <c:axId val="9623099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2628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E23-4CDC-A7DB-1829F7CB2055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23-4CDC-A7DB-1829F7CB205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0.34</c:v>
                </c:pt>
                <c:pt idx="1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23-4CDC-A7DB-1829F7CB2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3D-4045-A93A-105EB6DEFBC2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3D-4045-A93A-105EB6DEFBC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3D-4045-A93A-105EB6DE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59-49DC-88EC-1EDAF85CABA2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59-49DC-88EC-1EDAF85CABA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259-49DC-88EC-1EDAF85CA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B0-4461-AB59-326DFE97ECCA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B0-4461-AB59-326DFE97EC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0.61</c:v>
                </c:pt>
                <c:pt idx="1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B0-4461-AB59-326DFE97EC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 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Early morning</c:v>
                </c:pt>
                <c:pt idx="1">
                  <c:v>Morning</c:v>
                </c:pt>
                <c:pt idx="2">
                  <c:v>Evening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0.21</c:v>
                </c:pt>
                <c:pt idx="1">
                  <c:v>0.18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81-428A-A777-50C8E109B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Millenials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Early morning</c:v>
                </c:pt>
                <c:pt idx="1">
                  <c:v>Morning</c:v>
                </c:pt>
                <c:pt idx="2">
                  <c:v>Evening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0.28000000000000003</c:v>
                </c:pt>
                <c:pt idx="1">
                  <c:v>0.23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81-428A-A777-50C8E109BE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9435215"/>
        <c:axId val="1592776095"/>
      </c:barChart>
      <c:catAx>
        <c:axId val="1049435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2776095"/>
        <c:crosses val="autoZero"/>
        <c:auto val="1"/>
        <c:lblAlgn val="ctr"/>
        <c:lblOffset val="100"/>
        <c:noMultiLvlLbl val="0"/>
      </c:catAx>
      <c:valAx>
        <c:axId val="159277609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49435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1696773840769907"/>
          <c:y val="6.2801040123683432E-3"/>
          <c:w val="0.1688423009623797"/>
          <c:h val="6.4608452605291591E-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Breakfast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61-4178-BB17-D143AB945B4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61-4178-BB17-D143AB945B4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61-4178-BB17-D143AB945B4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61-4178-BB17-D143AB945B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Replacement for breakfast</c:v>
                </c:pt>
                <c:pt idx="1">
                  <c:v>Part of breakfast</c:v>
                </c:pt>
                <c:pt idx="2">
                  <c:v>Replacement for lunch</c:v>
                </c:pt>
                <c:pt idx="3">
                  <c:v>Part of lunch</c:v>
                </c:pt>
                <c:pt idx="4">
                  <c:v>Part of dinner</c:v>
                </c:pt>
                <c:pt idx="5">
                  <c:v>Replacement for dinner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</c:v>
                </c:pt>
                <c:pt idx="1">
                  <c:v>0.2</c:v>
                </c:pt>
                <c:pt idx="2">
                  <c:v>0.2</c:v>
                </c:pt>
                <c:pt idx="3">
                  <c:v>0.19</c:v>
                </c:pt>
                <c:pt idx="4">
                  <c:v>0.09</c:v>
                </c:pt>
                <c:pt idx="5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61-4178-BB17-D143AB945B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21571151"/>
        <c:axId val="1234210687"/>
      </c:barChart>
      <c:catAx>
        <c:axId val="1121571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210687"/>
        <c:crosses val="autoZero"/>
        <c:auto val="1"/>
        <c:lblAlgn val="ctr"/>
        <c:lblOffset val="100"/>
        <c:noMultiLvlLbl val="0"/>
      </c:catAx>
      <c:valAx>
        <c:axId val="1234210687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121571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EB9-4966-86F7-B9CB4F587758}"/>
              </c:ext>
            </c:extLst>
          </c:dPt>
          <c:dPt>
            <c:idx val="1"/>
            <c:bubble3D val="0"/>
            <c:spPr>
              <a:solidFill>
                <a:srgbClr val="D9D9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B9-4966-86F7-B9CB4F587758}"/>
              </c:ext>
            </c:extLst>
          </c:dPt>
          <c:cat>
            <c:strRef>
              <c:f>Sheet1!$A$2:$A$3</c:f>
              <c:strCache>
                <c:ptCount val="2"/>
                <c:pt idx="0">
                  <c:v>on the go</c:v>
                </c:pt>
                <c:pt idx="1">
                  <c:v>not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0.52</c:v>
                </c:pt>
                <c:pt idx="1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B9-4966-86F7-B9CB4F587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Part of any meal</c:v>
                </c:pt>
                <c:pt idx="1">
                  <c:v>Any meal replacement</c:v>
                </c:pt>
                <c:pt idx="2">
                  <c:v>Any snack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</c:v>
                </c:pt>
                <c:pt idx="1">
                  <c:v>0.57999999999999996</c:v>
                </c:pt>
                <c:pt idx="2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76-44D0-93E7-4C870F01FE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49424015"/>
        <c:axId val="1311424703"/>
      </c:barChart>
      <c:catAx>
        <c:axId val="1049424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424703"/>
        <c:crosses val="autoZero"/>
        <c:auto val="1"/>
        <c:lblAlgn val="ctr"/>
        <c:lblOffset val="100"/>
        <c:noMultiLvlLbl val="0"/>
      </c:catAx>
      <c:valAx>
        <c:axId val="1311424703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049424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Protein amount</c:v>
                </c:pt>
                <c:pt idx="1">
                  <c:v>Sugar amount</c:v>
                </c:pt>
                <c:pt idx="2">
                  <c:v>Amount of calories</c:v>
                </c:pt>
                <c:pt idx="3">
                  <c:v>Fiber amount</c:v>
                </c:pt>
                <c:pt idx="4">
                  <c:v>Protein source</c:v>
                </c:pt>
                <c:pt idx="5">
                  <c:v>Low price</c:v>
                </c:pt>
                <c:pt idx="6">
                  <c:v>Carbohydrate amount</c:v>
                </c:pt>
                <c:pt idx="7">
                  <c:v>No artifical ingredients</c:v>
                </c:pt>
                <c:pt idx="8">
                  <c:v>Well-known brand</c:v>
                </c:pt>
                <c:pt idx="9">
                  <c:v>Sweetener source</c:v>
                </c:pt>
                <c:pt idx="10">
                  <c:v>Short ingredients list</c:v>
                </c:pt>
                <c:pt idx="11">
                  <c:v>None of the above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0.48</c:v>
                </c:pt>
                <c:pt idx="1">
                  <c:v>0.45</c:v>
                </c:pt>
                <c:pt idx="2">
                  <c:v>0.39</c:v>
                </c:pt>
                <c:pt idx="3">
                  <c:v>0.38</c:v>
                </c:pt>
                <c:pt idx="4">
                  <c:v>0.34</c:v>
                </c:pt>
                <c:pt idx="5">
                  <c:v>0.31</c:v>
                </c:pt>
                <c:pt idx="6">
                  <c:v>0.27</c:v>
                </c:pt>
                <c:pt idx="7">
                  <c:v>0.26</c:v>
                </c:pt>
                <c:pt idx="8">
                  <c:v>0.25</c:v>
                </c:pt>
                <c:pt idx="9">
                  <c:v>0.25</c:v>
                </c:pt>
                <c:pt idx="10">
                  <c:v>0.22</c:v>
                </c:pt>
                <c:pt idx="1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E5-4622-8013-06AD896205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984531103"/>
        <c:axId val="1311440511"/>
      </c:barChart>
      <c:catAx>
        <c:axId val="98453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440511"/>
        <c:crosses val="autoZero"/>
        <c:auto val="1"/>
        <c:lblAlgn val="ctr"/>
        <c:lblOffset val="100"/>
        <c:noMultiLvlLbl val="0"/>
      </c:catAx>
      <c:valAx>
        <c:axId val="1311440511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8453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Changes in Bar Consumption</c:v>
                </c:pt>
              </c:strCache>
            </c:strRef>
          </c:tx>
          <c:spPr>
            <a:solidFill>
              <a:schemeClr val="accent4"/>
            </a:solidFill>
          </c:spPr>
          <c:dPt>
            <c:idx val="0"/>
            <c:bubble3D val="0"/>
            <c:explosion val="9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DE-43DE-91ED-9A8209ECD5C2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DE-43DE-91ED-9A8209ECD5C2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DE-43DE-91ED-9A8209ECD5C2}"/>
              </c:ext>
            </c:extLst>
          </c:dPt>
          <c:dLbls>
            <c:dLbl>
              <c:idx val="0"/>
              <c:layout>
                <c:manualLayout>
                  <c:x val="-0.12784835451364701"/>
                  <c:y val="0.1296482373662311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559196498873141"/>
                      <c:h val="0.145413226534830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EDE-43DE-91ED-9A8209ECD5C2}"/>
                </c:ext>
              </c:extLst>
            </c:dLbl>
            <c:dLbl>
              <c:idx val="1"/>
              <c:layout>
                <c:manualLayout>
                  <c:x val="-0.14215664413629711"/>
                  <c:y val="-0.1986795529133984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EDE-43DE-91ED-9A8209ECD5C2}"/>
                </c:ext>
              </c:extLst>
            </c:dLbl>
            <c:dLbl>
              <c:idx val="2"/>
              <c:layout>
                <c:manualLayout>
                  <c:x val="0.14825093159427635"/>
                  <c:y val="-6.07869385150856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095858592897127"/>
                      <c:h val="0.18632301644004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DEDE-43DE-91ED-9A8209ECD5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Eating More</c:v>
                </c:pt>
                <c:pt idx="1">
                  <c:v>Eating fewer</c:v>
                </c:pt>
                <c:pt idx="2">
                  <c:v>Eating the same amount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0.34</c:v>
                </c:pt>
                <c:pt idx="1">
                  <c:v>0.12</c:v>
                </c:pt>
                <c:pt idx="2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EDE-43DE-91ED-9A8209ECD5C2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Variety of flavors</c:v>
                </c:pt>
                <c:pt idx="1">
                  <c:v>Portion control</c:v>
                </c:pt>
                <c:pt idx="2">
                  <c:v>Time saving</c:v>
                </c:pt>
                <c:pt idx="3">
                  <c:v>Easy to stock up on</c:v>
                </c:pt>
                <c:pt idx="4">
                  <c:v>Eating on-the-go</c:v>
                </c:pt>
                <c:pt idx="5">
                  <c:v>Snacking more often</c:v>
                </c:pt>
                <c:pt idx="6">
                  <c:v>Healthier options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0.35</c:v>
                </c:pt>
                <c:pt idx="1">
                  <c:v>0.35</c:v>
                </c:pt>
                <c:pt idx="2">
                  <c:v>0.39</c:v>
                </c:pt>
                <c:pt idx="3">
                  <c:v>0.41</c:v>
                </c:pt>
                <c:pt idx="4">
                  <c:v>0.41</c:v>
                </c:pt>
                <c:pt idx="5">
                  <c:v>0.44</c:v>
                </c:pt>
                <c:pt idx="6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C-47FD-AAC7-1B2653A180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axId val="1785909903"/>
        <c:axId val="1968945183"/>
      </c:barChart>
      <c:catAx>
        <c:axId val="178590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8945183"/>
        <c:crosses val="autoZero"/>
        <c:auto val="1"/>
        <c:lblAlgn val="ctr"/>
        <c:lblOffset val="100"/>
        <c:noMultiLvlLbl val="0"/>
      </c:catAx>
      <c:valAx>
        <c:axId val="196894518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8590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/>
              <a:t>% of Consumers Who Eat Snacks To Manage Calories</a:t>
            </a:r>
          </a:p>
        </c:rich>
      </c:tx>
      <c:layout>
        <c:manualLayout>
          <c:xMode val="edge"/>
          <c:yMode val="edge"/>
          <c:x val="0.129884703040938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65-74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0.42</c:v>
                </c:pt>
                <c:pt idx="1">
                  <c:v>0.56000000000000005</c:v>
                </c:pt>
                <c:pt idx="2">
                  <c:v>0.48</c:v>
                </c:pt>
                <c:pt idx="3">
                  <c:v>0.43</c:v>
                </c:pt>
                <c:pt idx="4">
                  <c:v>0.28000000000000003</c:v>
                </c:pt>
                <c:pt idx="5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2B-413E-B3FE-DF1F35E23A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1485724976"/>
        <c:axId val="1731554208"/>
      </c:barChart>
      <c:catAx>
        <c:axId val="148572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731554208"/>
        <c:crosses val="autoZero"/>
        <c:auto val="1"/>
        <c:lblAlgn val="ctr"/>
        <c:lblOffset val="100"/>
        <c:noMultiLvlLbl val="0"/>
      </c:catAx>
      <c:valAx>
        <c:axId val="173155420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485724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Sheet1!$B$5:$B$7</cx:f>
        <cx:lvl ptCount="3">
          <cx:pt idx="0">Morning Snack</cx:pt>
          <cx:pt idx="1">Afternoon Snack</cx:pt>
          <cx:pt idx="2">Evening Snack</cx:pt>
        </cx:lvl>
      </cx:strDim>
      <cx:numDim type="val">
        <cx:f>Sheet1!$C$5:$C$7</cx:f>
        <cx:lvl ptCount="3" formatCode="0%">
          <cx:pt idx="0">0.34999999999999998</cx:pt>
          <cx:pt idx="1">0.47999999999999998</cx:pt>
          <cx:pt idx="2">0.28999999999999998</cx:pt>
        </cx:lvl>
      </cx:numDim>
    </cx:data>
  </cx:chartData>
  <cx:chart>
    <cx:plotArea>
      <cx:plotAreaRegion>
        <cx:series layoutId="funnel" uniqueId="{B195C60E-89BC-4219-A875-90E751CEDC82}">
          <cx:tx>
            <cx:txData>
              <cx:f>Sheet1!$C$4</cx:f>
              <cx:v>Bar Consumption as a snack</cx:v>
            </cx:txData>
          </cx:tx>
          <cx:dataPt idx="0">
            <cx:spPr>
              <a:solidFill>
                <a:srgbClr val="F58676"/>
              </a:solidFill>
            </cx:spPr>
          </cx:dataPt>
          <cx:dataPt idx="1">
            <cx:spPr>
              <a:solidFill>
                <a:srgbClr val="FFC000"/>
              </a:solidFill>
            </cx:spPr>
          </cx:dataPt>
          <cx:dataPt idx="2">
            <cx:spPr>
              <a:solidFill>
                <a:srgbClr val="92D050"/>
              </a:solidFill>
            </cx:spPr>
          </cx:dataPt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2400" b="0" i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 sz="2400">
                  <a:solidFill>
                    <a:schemeClr val="tx1"/>
                  </a:solidFill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150000006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sz="1200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3531F-DCF0-4BA0-8432-A4021AAE128C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E24A3-953F-41E0-8536-4D643CCD6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2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F361F-EAC2-48E4-96EF-D3425185B82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62B6D-B79E-472F-9CB7-185DD68DB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62B6D-B79E-472F-9CB7-185DD68DB5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0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-10758" y="0"/>
            <a:ext cx="39731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58737" indent="0" algn="ctr"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91000" y="1242218"/>
            <a:ext cx="44958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58737" indent="0">
              <a:spcAft>
                <a:spcPts val="0"/>
              </a:spcAft>
              <a:buNone/>
              <a:defRPr sz="2000"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1800">
                <a:latin typeface="Helvetica" panose="020B0604020202020204" pitchFamily="34" charset="0"/>
              </a:defRPr>
            </a:lvl2pPr>
            <a:lvl3pPr>
              <a:spcAft>
                <a:spcPts val="0"/>
              </a:spcAft>
              <a:defRPr sz="1600">
                <a:latin typeface="Helvetica" panose="020B0604020202020204" pitchFamily="34" charset="0"/>
              </a:defRPr>
            </a:lvl3pPr>
            <a:lvl4pPr>
              <a:spcAft>
                <a:spcPts val="0"/>
              </a:spcAft>
              <a:defRPr sz="1400">
                <a:latin typeface="Helvetica" panose="020B0604020202020204" pitchFamily="34" charset="0"/>
              </a:defRPr>
            </a:lvl4pPr>
            <a:lvl5pPr>
              <a:spcAft>
                <a:spcPts val="0"/>
              </a:spcAft>
              <a:defRPr sz="1400">
                <a:latin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0416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in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45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in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0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ind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515408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46910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4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in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t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2122"/>
            <a:ext cx="4038600" cy="530404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2122"/>
            <a:ext cx="4038600" cy="530404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1964" y="58725"/>
            <a:ext cx="7134837" cy="503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 spc="-15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Main headline style</a:t>
            </a:r>
          </a:p>
        </p:txBody>
      </p:sp>
    </p:spTree>
    <p:extLst>
      <p:ext uri="{BB962C8B-B14F-4D97-AF65-F5344CB8AC3E}">
        <p14:creationId xmlns:p14="http://schemas.microsoft.com/office/powerpoint/2010/main" val="2045157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8808"/>
            <a:ext cx="4040188" cy="532669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11475"/>
            <a:ext cx="4040188" cy="471468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78808"/>
            <a:ext cx="4041775" cy="532669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11475"/>
            <a:ext cx="4041775" cy="471468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51964" y="58725"/>
            <a:ext cx="7134837" cy="503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 spc="-15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3600">
                <a:solidFill>
                  <a:srgbClr val="000000"/>
                </a:solidFill>
              </a:rPr>
              <a:t>Main headline style</a:t>
            </a:r>
          </a:p>
        </p:txBody>
      </p:sp>
    </p:spTree>
    <p:extLst>
      <p:ext uri="{BB962C8B-B14F-4D97-AF65-F5344CB8AC3E}">
        <p14:creationId xmlns:p14="http://schemas.microsoft.com/office/powerpoint/2010/main" val="131359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-10758" y="0"/>
            <a:ext cx="397315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="ctr">
            <a:normAutofit/>
          </a:bodyPr>
          <a:lstStyle>
            <a:lvl1pPr marL="58737" indent="0" algn="ctr"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91000" y="1242218"/>
            <a:ext cx="44958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58737" indent="0">
              <a:spcAft>
                <a:spcPts val="0"/>
              </a:spcAft>
              <a:buNone/>
              <a:defRPr sz="2000"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1800">
                <a:latin typeface="Helvetica" panose="020B0604020202020204" pitchFamily="34" charset="0"/>
              </a:defRPr>
            </a:lvl2pPr>
            <a:lvl3pPr>
              <a:spcAft>
                <a:spcPts val="0"/>
              </a:spcAft>
              <a:defRPr sz="1600">
                <a:latin typeface="Helvetica" panose="020B0604020202020204" pitchFamily="34" charset="0"/>
              </a:defRPr>
            </a:lvl3pPr>
            <a:lvl4pPr>
              <a:spcAft>
                <a:spcPts val="0"/>
              </a:spcAft>
              <a:defRPr sz="1400">
                <a:latin typeface="Helvetica" panose="020B0604020202020204" pitchFamily="34" charset="0"/>
              </a:defRPr>
            </a:lvl4pPr>
            <a:lvl5pPr>
              <a:spcAft>
                <a:spcPts val="0"/>
              </a:spcAft>
              <a:defRPr sz="1400">
                <a:latin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0261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-10758" y="0"/>
            <a:ext cx="397315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58737" indent="0" algn="ctr"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91000" y="1242218"/>
            <a:ext cx="44958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58737" indent="0">
              <a:spcAft>
                <a:spcPts val="0"/>
              </a:spcAft>
              <a:buNone/>
              <a:defRPr sz="2000"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1800">
                <a:latin typeface="Helvetica" panose="020B0604020202020204" pitchFamily="34" charset="0"/>
              </a:defRPr>
            </a:lvl2pPr>
            <a:lvl3pPr>
              <a:spcAft>
                <a:spcPts val="0"/>
              </a:spcAft>
              <a:defRPr sz="1600">
                <a:latin typeface="Helvetica" panose="020B0604020202020204" pitchFamily="34" charset="0"/>
              </a:defRPr>
            </a:lvl3pPr>
            <a:lvl4pPr>
              <a:spcAft>
                <a:spcPts val="0"/>
              </a:spcAft>
              <a:defRPr sz="1400">
                <a:latin typeface="Helvetica" panose="020B0604020202020204" pitchFamily="34" charset="0"/>
              </a:defRPr>
            </a:lvl4pPr>
            <a:lvl5pPr>
              <a:spcAft>
                <a:spcPts val="0"/>
              </a:spcAft>
              <a:defRPr sz="1400">
                <a:latin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666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5"/>
          </p:nvPr>
        </p:nvSpPr>
        <p:spPr>
          <a:xfrm>
            <a:off x="-10758" y="0"/>
            <a:ext cx="397315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="ctr">
            <a:normAutofit/>
          </a:bodyPr>
          <a:lstStyle>
            <a:lvl1pPr marL="58737" indent="0" algn="ctr">
              <a:spcAft>
                <a:spcPts val="0"/>
              </a:spcAft>
              <a:buNone/>
              <a:defRPr sz="1600" b="1">
                <a:solidFill>
                  <a:schemeClr val="bg1"/>
                </a:solidFill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191000" y="1242218"/>
            <a:ext cx="4495800" cy="4373563"/>
          </a:xfrm>
          <a:prstGeom prst="rect">
            <a:avLst/>
          </a:prstGeom>
        </p:spPr>
        <p:txBody>
          <a:bodyPr>
            <a:normAutofit/>
          </a:bodyPr>
          <a:lstStyle>
            <a:lvl1pPr marL="58737" indent="0">
              <a:spcAft>
                <a:spcPts val="0"/>
              </a:spcAft>
              <a:buNone/>
              <a:defRPr sz="2000">
                <a:latin typeface="Helvetica" panose="020B0604020202020204" pitchFamily="34" charset="0"/>
              </a:defRPr>
            </a:lvl1pPr>
            <a:lvl2pPr>
              <a:spcAft>
                <a:spcPts val="0"/>
              </a:spcAft>
              <a:defRPr sz="1800">
                <a:latin typeface="Helvetica" panose="020B0604020202020204" pitchFamily="34" charset="0"/>
              </a:defRPr>
            </a:lvl2pPr>
            <a:lvl3pPr>
              <a:spcAft>
                <a:spcPts val="0"/>
              </a:spcAft>
              <a:defRPr sz="1600">
                <a:latin typeface="Helvetica" panose="020B0604020202020204" pitchFamily="34" charset="0"/>
              </a:defRPr>
            </a:lvl3pPr>
            <a:lvl4pPr>
              <a:spcAft>
                <a:spcPts val="0"/>
              </a:spcAft>
              <a:defRPr sz="1400">
                <a:latin typeface="Helvetica" panose="020B0604020202020204" pitchFamily="34" charset="0"/>
              </a:defRPr>
            </a:lvl4pPr>
            <a:lvl5pPr>
              <a:spcAft>
                <a:spcPts val="0"/>
              </a:spcAft>
              <a:defRPr sz="1400">
                <a:latin typeface="Helvetica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756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in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528372"/>
            <a:ext cx="8229600" cy="2888169"/>
          </a:xfrm>
        </p:spPr>
        <p:txBody>
          <a:bodyPr wrap="square" lIns="0" tIns="0" rIns="0" bIns="0" anchor="t">
            <a:noAutofit/>
          </a:bodyPr>
          <a:lstStyle>
            <a:lvl1pPr>
              <a:spcAft>
                <a:spcPts val="0"/>
              </a:spcAft>
              <a:defRPr sz="6300" kern="1200" spc="-135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416542"/>
            <a:ext cx="8229600" cy="1222259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00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Subhead if necessary</a:t>
            </a:r>
          </a:p>
          <a:p>
            <a:r>
              <a:rPr lang="en-US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3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6221" y="109168"/>
            <a:ext cx="6680579" cy="727806"/>
          </a:xfrm>
        </p:spPr>
        <p:txBody>
          <a:bodyPr>
            <a:noAutofit/>
          </a:bodyPr>
          <a:lstStyle>
            <a:lvl1pPr>
              <a:defRPr sz="36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766"/>
            <a:ext cx="8229600" cy="4993399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6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4400"/>
            <a:ext cx="8229600" cy="727806"/>
          </a:xfrm>
        </p:spPr>
        <p:txBody>
          <a:bodyPr>
            <a:noAutofit/>
          </a:bodyPr>
          <a:lstStyle>
            <a:lvl1pPr>
              <a:defRPr sz="3600" spc="-113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025"/>
            <a:ext cx="8229600" cy="4210138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1800"/>
            </a:lvl1pPr>
            <a:lvl2pPr>
              <a:spcAft>
                <a:spcPts val="0"/>
              </a:spcAft>
              <a:defRPr sz="1800"/>
            </a:lvl2pPr>
            <a:lvl3pPr>
              <a:spcAft>
                <a:spcPts val="0"/>
              </a:spcAft>
              <a:defRPr sz="1800"/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7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06540"/>
            <a:ext cx="4038600" cy="431962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6540"/>
            <a:ext cx="4038600" cy="431962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2205"/>
            <a:ext cx="4040188" cy="532669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42205"/>
            <a:ext cx="4041775" cy="532669"/>
          </a:xfrm>
        </p:spPr>
        <p:txBody>
          <a:bodyPr anchor="b">
            <a:normAutofit/>
          </a:bodyPr>
          <a:lstStyle>
            <a:lvl1pPr marL="0" indent="0">
              <a:buNone/>
              <a:defRPr sz="1350" b="1">
                <a:latin typeface="Helvetica"/>
                <a:cs typeface="Helvetic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3134" y="6356350"/>
            <a:ext cx="563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KIND Logo_Pos.eps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-10412"/>
            <a:ext cx="1182702" cy="800599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50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03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85" r:id="rId2"/>
    <p:sldLayoutId id="2147483706" r:id="rId3"/>
    <p:sldLayoutId id="2147483707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97794"/>
            <a:ext cx="8229600" cy="7278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33537"/>
            <a:ext cx="8229600" cy="38926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3134" y="6356352"/>
            <a:ext cx="563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C7B5A46B-AF7C-4610-90AC-BA5327D29C9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6356350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-1"/>
            <a:ext cx="1158831" cy="7218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6356350"/>
            <a:ext cx="82296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8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350" b="0" kern="1200">
          <a:solidFill>
            <a:schemeClr val="tx1"/>
          </a:solidFill>
          <a:latin typeface="Georgia"/>
          <a:ea typeface="+mn-ea"/>
          <a:cs typeface="Georgia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18" Type="http://schemas.openxmlformats.org/officeDocument/2006/relationships/image" Target="../media/image59.svg"/><Relationship Id="rId3" Type="http://schemas.openxmlformats.org/officeDocument/2006/relationships/chart" Target="../charts/chart4.xml"/><Relationship Id="rId7" Type="http://schemas.openxmlformats.org/officeDocument/2006/relationships/image" Target="../media/image49.png"/><Relationship Id="rId12" Type="http://schemas.openxmlformats.org/officeDocument/2006/relationships/chart" Target="../charts/chart5.xm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6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3.jpeg"/><Relationship Id="rId26" Type="http://schemas.openxmlformats.org/officeDocument/2006/relationships/image" Target="../media/image101.jpeg"/><Relationship Id="rId3" Type="http://schemas.openxmlformats.org/officeDocument/2006/relationships/image" Target="../media/image78.svg"/><Relationship Id="rId21" Type="http://schemas.openxmlformats.org/officeDocument/2006/relationships/image" Target="../media/image96.jpe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jpeg"/><Relationship Id="rId2" Type="http://schemas.openxmlformats.org/officeDocument/2006/relationships/image" Target="../media/image77.png"/><Relationship Id="rId16" Type="http://schemas.openxmlformats.org/officeDocument/2006/relationships/image" Target="../media/image91.svg"/><Relationship Id="rId20" Type="http://schemas.openxmlformats.org/officeDocument/2006/relationships/image" Target="../media/image95.jpe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99.jpeg"/><Relationship Id="rId5" Type="http://schemas.openxmlformats.org/officeDocument/2006/relationships/image" Target="../media/image80.svg"/><Relationship Id="rId15" Type="http://schemas.openxmlformats.org/officeDocument/2006/relationships/image" Target="../media/image90.png"/><Relationship Id="rId23" Type="http://schemas.openxmlformats.org/officeDocument/2006/relationships/image" Target="../media/image98.jpe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jpe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89.png"/><Relationship Id="rId22" Type="http://schemas.openxmlformats.org/officeDocument/2006/relationships/image" Target="../media/image97.jpeg"/><Relationship Id="rId27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27.svg"/><Relationship Id="rId12" Type="http://schemas.openxmlformats.org/officeDocument/2006/relationships/image" Target="../media/image4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1.png"/><Relationship Id="rId5" Type="http://schemas.openxmlformats.org/officeDocument/2006/relationships/image" Target="../media/image25.sv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8733-F172-459D-A8BF-96EB4AAE3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2021 State of </a:t>
            </a:r>
            <a:r>
              <a:rPr lang="en-US"/>
              <a:t>Snacking Insights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157CF-61A7-4458-94F4-D44D3D56AEB7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799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2FEC3A3C-DC56-48C6-A2B1-D91C8B7FE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372079"/>
              </p:ext>
            </p:extLst>
          </p:nvPr>
        </p:nvGraphicFramePr>
        <p:xfrm>
          <a:off x="822993" y="2005579"/>
          <a:ext cx="1463040" cy="146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E9087A0-139A-4CC4-9DF2-296E336C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275" y="109168"/>
            <a:ext cx="6878526" cy="727806"/>
          </a:xfrm>
        </p:spPr>
        <p:txBody>
          <a:bodyPr/>
          <a:lstStyle/>
          <a:p>
            <a:r>
              <a:rPr lang="en-US" sz="2800" dirty="0"/>
              <a:t>KIND bars are the perfect option for your on-the-go coffee consumer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62CB7-79D9-455E-B3EC-79A55AA005C6}"/>
              </a:ext>
            </a:extLst>
          </p:cNvPr>
          <p:cNvSpPr/>
          <p:nvPr/>
        </p:nvSpPr>
        <p:spPr>
          <a:xfrm>
            <a:off x="55658" y="1160573"/>
            <a:ext cx="2971800" cy="534125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Consumers look for easy snacks for on-the-go</a:t>
            </a:r>
            <a:endParaRPr lang="en-US" sz="1600" baseline="30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4E1CF5-E233-478C-AFDD-47ADE256685E}"/>
              </a:ext>
            </a:extLst>
          </p:cNvPr>
          <p:cNvSpPr/>
          <p:nvPr/>
        </p:nvSpPr>
        <p:spPr>
          <a:xfrm>
            <a:off x="3086100" y="1160573"/>
            <a:ext cx="2971800" cy="534125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/>
                </a:solidFill>
              </a:rPr>
              <a:t>Bars are the perfect option</a:t>
            </a:r>
            <a:endParaRPr lang="en-US" sz="1600" baseline="3000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0F6C9D-E68D-4173-97C5-78999A49812B}"/>
              </a:ext>
            </a:extLst>
          </p:cNvPr>
          <p:cNvSpPr/>
          <p:nvPr/>
        </p:nvSpPr>
        <p:spPr>
          <a:xfrm>
            <a:off x="6116542" y="1160572"/>
            <a:ext cx="2971800" cy="534125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2"/>
                </a:solidFill>
              </a:rPr>
              <a:t>Why KIND?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68A66-8E75-4117-9E52-8F4B55B5B23C}"/>
              </a:ext>
            </a:extLst>
          </p:cNvPr>
          <p:cNvSpPr/>
          <p:nvPr/>
        </p:nvSpPr>
        <p:spPr>
          <a:xfrm>
            <a:off x="1167304" y="2451124"/>
            <a:ext cx="8114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99CCC-ABD1-41AE-ACE7-323ABAD1060E}"/>
              </a:ext>
            </a:extLst>
          </p:cNvPr>
          <p:cNvSpPr txBox="1"/>
          <p:nvPr/>
        </p:nvSpPr>
        <p:spPr>
          <a:xfrm rot="5400000">
            <a:off x="1318729" y="1288021"/>
            <a:ext cx="461665" cy="140910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Convenience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3AD9DB-2C48-4D6E-AB35-F76E45220661}"/>
              </a:ext>
            </a:extLst>
          </p:cNvPr>
          <p:cNvSpPr txBox="1"/>
          <p:nvPr/>
        </p:nvSpPr>
        <p:spPr>
          <a:xfrm>
            <a:off x="115178" y="3387934"/>
            <a:ext cx="2867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of consumers look for snacks that can be eaten in the car or on the go</a:t>
            </a:r>
            <a:r>
              <a:rPr lang="en-US" sz="1400" baseline="30000"/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37FAEA-7D30-465A-A579-928B781686D6}"/>
              </a:ext>
            </a:extLst>
          </p:cNvPr>
          <p:cNvCxnSpPr/>
          <p:nvPr/>
        </p:nvCxnSpPr>
        <p:spPr>
          <a:xfrm>
            <a:off x="3059262" y="1720234"/>
            <a:ext cx="0" cy="44516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0E7B39-4C3A-415E-8A2F-FFDFC31927F8}"/>
              </a:ext>
            </a:extLst>
          </p:cNvPr>
          <p:cNvCxnSpPr/>
          <p:nvPr/>
        </p:nvCxnSpPr>
        <p:spPr>
          <a:xfrm>
            <a:off x="6088709" y="1720234"/>
            <a:ext cx="0" cy="44516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845796A-41CB-40B3-9FE9-4521C8722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76062">
            <a:off x="3192579" y="2000581"/>
            <a:ext cx="713858" cy="279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C710A5-6577-4D39-8155-66556800B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76062">
            <a:off x="4305993" y="1990588"/>
            <a:ext cx="503797" cy="2770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ACCAFC-5C06-426F-AD67-79FF44612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76062">
            <a:off x="5173139" y="2000715"/>
            <a:ext cx="720429" cy="2813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8039B6-673D-43AF-9CC4-6DAD40764232}"/>
              </a:ext>
            </a:extLst>
          </p:cNvPr>
          <p:cNvSpPr txBox="1"/>
          <p:nvPr/>
        </p:nvSpPr>
        <p:spPr>
          <a:xfrm>
            <a:off x="3222088" y="2471268"/>
            <a:ext cx="269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Bars are widely seen as portable and convenient snacks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0E0D1A-6370-4736-AA3C-C6B7177E06BC}"/>
              </a:ext>
            </a:extLst>
          </p:cNvPr>
          <p:cNvCxnSpPr>
            <a:cxnSpLocks/>
          </p:cNvCxnSpPr>
          <p:nvPr/>
        </p:nvCxnSpPr>
        <p:spPr>
          <a:xfrm>
            <a:off x="3668174" y="3113650"/>
            <a:ext cx="1807652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583A1FB-BA23-4CED-902F-A862EAE5BE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5" t="12756" r="9963"/>
          <a:stretch/>
        </p:blipFill>
        <p:spPr>
          <a:xfrm>
            <a:off x="3257491" y="3281805"/>
            <a:ext cx="613574" cy="6593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8E8CAA-43E2-4ECA-ADA2-D32BA46ECE4D}"/>
              </a:ext>
            </a:extLst>
          </p:cNvPr>
          <p:cNvSpPr txBox="1"/>
          <p:nvPr/>
        </p:nvSpPr>
        <p:spPr>
          <a:xfrm>
            <a:off x="3917435" y="3303485"/>
            <a:ext cx="207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Bars are the </a:t>
            </a:r>
            <a:r>
              <a:rPr lang="en-US" sz="1400" b="1" dirty="0">
                <a:solidFill>
                  <a:schemeClr val="accent4"/>
                </a:solidFill>
              </a:rPr>
              <a:t>#2</a:t>
            </a:r>
            <a:r>
              <a:rPr lang="en-US" sz="1400" dirty="0"/>
              <a:t> snack only behind salty snacks.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FBC6F4-143C-4D45-8AD5-C59E80F56453}"/>
              </a:ext>
            </a:extLst>
          </p:cNvPr>
          <p:cNvCxnSpPr>
            <a:cxnSpLocks/>
          </p:cNvCxnSpPr>
          <p:nvPr/>
        </p:nvCxnSpPr>
        <p:spPr>
          <a:xfrm>
            <a:off x="3668174" y="4035997"/>
            <a:ext cx="1807652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1C547E-8857-4570-BA57-F7CF75611BC3}"/>
              </a:ext>
            </a:extLst>
          </p:cNvPr>
          <p:cNvSpPr txBox="1"/>
          <p:nvPr/>
        </p:nvSpPr>
        <p:spPr>
          <a:xfrm>
            <a:off x="3051231" y="4113799"/>
            <a:ext cx="3030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Bars are eaten all throughout the day!</a:t>
            </a:r>
            <a:r>
              <a:rPr lang="en-US" sz="1400" baseline="30000" dirty="0"/>
              <a:t>3</a:t>
            </a:r>
            <a:endParaRPr lang="en-US" sz="1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80E538-0CFB-4196-87DD-77D44290EE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88" r="3596" b="-1866"/>
          <a:stretch/>
        </p:blipFill>
        <p:spPr>
          <a:xfrm>
            <a:off x="6324980" y="1893232"/>
            <a:ext cx="632426" cy="4311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4BB3EE-5AEC-4471-9783-CDFEFA98AB9D}"/>
              </a:ext>
            </a:extLst>
          </p:cNvPr>
          <p:cNvSpPr txBox="1"/>
          <p:nvPr/>
        </p:nvSpPr>
        <p:spPr>
          <a:xfrm>
            <a:off x="6935341" y="1809505"/>
            <a:ext cx="23253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is the</a:t>
            </a:r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2400" b="1" dirty="0">
                <a:ln w="12700">
                  <a:solidFill>
                    <a:schemeClr val="accent3"/>
                  </a:solidFill>
                  <a:prstDash val="solid"/>
                </a:ln>
                <a:pattFill prst="pct50">
                  <a:fgClr>
                    <a:schemeClr val="accent3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chemeClr val="accent3"/>
                  </a:outerShdw>
                </a:effectLst>
              </a:rPr>
              <a:t>#1 </a:t>
            </a:r>
            <a:r>
              <a:rPr lang="en-US" sz="1400" dirty="0"/>
              <a:t>most expandable brand in the category</a:t>
            </a:r>
            <a:endParaRPr lang="en-US" sz="1400" baseline="30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7B534-93AA-447F-9331-2F503C51EBB2}"/>
              </a:ext>
            </a:extLst>
          </p:cNvPr>
          <p:cNvSpPr txBox="1"/>
          <p:nvPr/>
        </p:nvSpPr>
        <p:spPr>
          <a:xfrm>
            <a:off x="6246754" y="2375354"/>
            <a:ext cx="27776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&amp;</a:t>
            </a:r>
          </a:p>
          <a:p>
            <a:pPr algn="ctr"/>
            <a:r>
              <a:rPr lang="en-US" sz="1400" dirty="0"/>
              <a:t>the </a:t>
            </a:r>
            <a:r>
              <a:rPr lang="en-US" sz="2000" b="1" dirty="0">
                <a:ln w="12700">
                  <a:solidFill>
                    <a:schemeClr val="accent3"/>
                  </a:solidFill>
                  <a:prstDash val="solid"/>
                </a:ln>
                <a:pattFill prst="pct50">
                  <a:fgClr>
                    <a:schemeClr val="accent3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chemeClr val="accent3"/>
                  </a:outerShdw>
                </a:effectLst>
              </a:rPr>
              <a:t>Top Brand </a:t>
            </a:r>
            <a:r>
              <a:rPr lang="en-US" sz="1400" dirty="0"/>
              <a:t>to bring in new category buyers</a:t>
            </a:r>
            <a:r>
              <a:rPr lang="en-US" sz="1400" baseline="30000" dirty="0"/>
              <a:t>4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5CA166-E97C-4CB3-91C5-9C7A42AFDED7}"/>
              </a:ext>
            </a:extLst>
          </p:cNvPr>
          <p:cNvCxnSpPr>
            <a:cxnSpLocks/>
          </p:cNvCxnSpPr>
          <p:nvPr/>
        </p:nvCxnSpPr>
        <p:spPr>
          <a:xfrm>
            <a:off x="6918877" y="3357709"/>
            <a:ext cx="1412904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96415B-4EA3-41D4-9FA7-34D128F1EC18}"/>
              </a:ext>
            </a:extLst>
          </p:cNvPr>
          <p:cNvSpPr txBox="1"/>
          <p:nvPr/>
        </p:nvSpPr>
        <p:spPr>
          <a:xfrm>
            <a:off x="-11073" y="6380946"/>
            <a:ext cx="22651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Source 1</a:t>
            </a:r>
            <a: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IRI How American Eats: The Snacking Frenzy in 2021 &amp; Beyond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“Look for snacks that can be eaten in the car or on-the-go”</a:t>
            </a:r>
            <a:b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AC6070-0F0E-47CB-885C-94EE175B2659}"/>
              </a:ext>
            </a:extLst>
          </p:cNvPr>
          <p:cNvSpPr txBox="1"/>
          <p:nvPr/>
        </p:nvSpPr>
        <p:spPr>
          <a:xfrm>
            <a:off x="4463101" y="6342843"/>
            <a:ext cx="468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Source 4:</a:t>
            </a:r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IRI disaggregated panel 52 weeks 1) Excludes 1X buyers; 2) Satisfies </a:t>
            </a:r>
            <a:r>
              <a:rPr lang="en-US" sz="600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65% SOR with brand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Source 5*Within sample of bar buyers * Total Online Survey respondents = 3,500</a:t>
            </a: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Q8. You mentioned that you are aware of these Bar brands: []. Please select all of the Bar brands that you are familiar with, including those that you just mentioned. (Select all that apply.); Q9. You mentioned that you purchased Bars recently. Which brand(s) did you purchase in the past 3 months? (Select all that apply.); Q10. Please select the 3 brands that you purchase the most. (Select three.) 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588EA-8F68-4618-B5B7-4E9224A72DD1}"/>
              </a:ext>
            </a:extLst>
          </p:cNvPr>
          <p:cNvSpPr txBox="1"/>
          <p:nvPr/>
        </p:nvSpPr>
        <p:spPr>
          <a:xfrm>
            <a:off x="2004908" y="6331019"/>
            <a:ext cx="2582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Source 2: KIND Path to Purchase </a:t>
            </a: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Source 3: Mintel – Snack Nutrition and Performance Bars – US – March 2021</a:t>
            </a:r>
          </a:p>
          <a:p>
            <a:r>
              <a:rPr lang="en-US" sz="600" dirty="0">
                <a:latin typeface="Arial" panose="020B0604020202020204" pitchFamily="34" charset="0"/>
                <a:cs typeface="Arial" panose="020B0604020202020204" pitchFamily="34" charset="0"/>
              </a:rPr>
              <a:t>“During which of the following occasions do you eat snack, nutrition, or performance bars?”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EE47C94-E5AD-4373-ADAC-8266456AE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60831"/>
              </p:ext>
            </p:extLst>
          </p:nvPr>
        </p:nvGraphicFramePr>
        <p:xfrm>
          <a:off x="6165870" y="4057799"/>
          <a:ext cx="2897248" cy="2121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312">
                  <a:extLst>
                    <a:ext uri="{9D8B030D-6E8A-4147-A177-3AD203B41FA5}">
                      <a16:colId xmlns:a16="http://schemas.microsoft.com/office/drawing/2014/main" val="1872095237"/>
                    </a:ext>
                  </a:extLst>
                </a:gridCol>
                <a:gridCol w="724312">
                  <a:extLst>
                    <a:ext uri="{9D8B030D-6E8A-4147-A177-3AD203B41FA5}">
                      <a16:colId xmlns:a16="http://schemas.microsoft.com/office/drawing/2014/main" val="1658616422"/>
                    </a:ext>
                  </a:extLst>
                </a:gridCol>
                <a:gridCol w="724312">
                  <a:extLst>
                    <a:ext uri="{9D8B030D-6E8A-4147-A177-3AD203B41FA5}">
                      <a16:colId xmlns:a16="http://schemas.microsoft.com/office/drawing/2014/main" val="1659254289"/>
                    </a:ext>
                  </a:extLst>
                </a:gridCol>
                <a:gridCol w="724312">
                  <a:extLst>
                    <a:ext uri="{9D8B030D-6E8A-4147-A177-3AD203B41FA5}">
                      <a16:colId xmlns:a16="http://schemas.microsoft.com/office/drawing/2014/main" val="3832979781"/>
                    </a:ext>
                  </a:extLst>
                </a:gridCol>
              </a:tblGrid>
              <a:tr h="40466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Brand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Awareness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Purchased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Purchased Most Often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66991"/>
                  </a:ext>
                </a:extLst>
              </a:tr>
              <a:tr h="404666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82%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48%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992046"/>
                  </a:ext>
                </a:extLst>
              </a:tr>
              <a:tr h="404666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88%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51%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39%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276400"/>
                  </a:ext>
                </a:extLst>
              </a:tr>
              <a:tr h="404666"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81%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36%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899140"/>
                  </a:ext>
                </a:extLst>
              </a:tr>
              <a:tr h="404666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+mn-lt"/>
                          <a:cs typeface="Calibri Light" panose="020F0302020204030204" pitchFamily="34" charset="0"/>
                        </a:rPr>
                        <a:t>29%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051758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CAD99429-4DAB-434A-B692-42343675D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1655" y="4656382"/>
            <a:ext cx="415731" cy="2313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0B91896-1594-4101-BF93-B6344FEDF8A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429" b="76913"/>
          <a:stretch/>
        </p:blipFill>
        <p:spPr>
          <a:xfrm>
            <a:off x="6262196" y="5526972"/>
            <a:ext cx="512142" cy="1618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D2E926-F853-4664-963A-2798474F81B7}"/>
              </a:ext>
            </a:extLst>
          </p:cNvPr>
          <p:cNvSpPr txBox="1"/>
          <p:nvPr/>
        </p:nvSpPr>
        <p:spPr>
          <a:xfrm>
            <a:off x="6084737" y="3411206"/>
            <a:ext cx="3059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KIND has incredible brand fundamentals</a:t>
            </a:r>
            <a:r>
              <a:rPr lang="en-US" sz="1400" baseline="30000" dirty="0"/>
              <a:t>5</a:t>
            </a:r>
            <a:endParaRPr lang="en-US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D92D50-86BE-42B4-B1B3-FA8986887EC0}"/>
              </a:ext>
            </a:extLst>
          </p:cNvPr>
          <p:cNvSpPr/>
          <p:nvPr/>
        </p:nvSpPr>
        <p:spPr>
          <a:xfrm>
            <a:off x="9329898" y="208924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0" name="Picture 59" descr="A close up of a sign&#10;&#10;Description automatically generated">
            <a:extLst>
              <a:ext uri="{FF2B5EF4-FFF2-40B4-BE49-F238E27FC236}">
                <a16:creationId xmlns:a16="http://schemas.microsoft.com/office/drawing/2014/main" id="{7B24A424-FA76-4D88-A8DE-45C0915D5E8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1" t="12461" r="5994" b="13125"/>
          <a:stretch/>
        </p:blipFill>
        <p:spPr>
          <a:xfrm>
            <a:off x="6218694" y="5115159"/>
            <a:ext cx="589048" cy="189327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9B691E6A-832A-4F9B-BBA9-86E1D5E12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292323"/>
              </p:ext>
            </p:extLst>
          </p:nvPr>
        </p:nvGraphicFramePr>
        <p:xfrm>
          <a:off x="3073879" y="4558242"/>
          <a:ext cx="3018802" cy="1599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51" name="Picture 50" descr="A picture containing text&#10;&#10;Description automatically generated">
            <a:extLst>
              <a:ext uri="{FF2B5EF4-FFF2-40B4-BE49-F238E27FC236}">
                <a16:creationId xmlns:a16="http://schemas.microsoft.com/office/drawing/2014/main" id="{8F520363-B0AE-4EE9-942F-C1AAA4602E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0" y="4150758"/>
            <a:ext cx="2647675" cy="17646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7748CBF-2353-4149-B6EF-427641C54A9A}"/>
              </a:ext>
            </a:extLst>
          </p:cNvPr>
          <p:cNvSpPr txBox="1"/>
          <p:nvPr/>
        </p:nvSpPr>
        <p:spPr>
          <a:xfrm>
            <a:off x="8786606" y="637015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pic>
        <p:nvPicPr>
          <p:cNvPr id="52" name="Picture 4" descr="Transform magazine: Vintage and freshness come together in Quaker Oats' new  icon - 2019 - Articles">
            <a:extLst>
              <a:ext uri="{FF2B5EF4-FFF2-40B4-BE49-F238E27FC236}">
                <a16:creationId xmlns:a16="http://schemas.microsoft.com/office/drawing/2014/main" id="{398698D4-EC00-4899-B21D-7E4ADF78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830" y="5813180"/>
            <a:ext cx="408224" cy="3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Eye">
            <a:extLst>
              <a:ext uri="{FF2B5EF4-FFF2-40B4-BE49-F238E27FC236}">
                <a16:creationId xmlns:a16="http://schemas.microsoft.com/office/drawing/2014/main" id="{AB1D50D2-2075-4B72-95F6-4A3CCCB00AC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9712" y="4201974"/>
            <a:ext cx="369332" cy="369332"/>
          </a:xfrm>
          <a:prstGeom prst="rect">
            <a:avLst/>
          </a:prstGeom>
        </p:spPr>
      </p:pic>
      <p:pic>
        <p:nvPicPr>
          <p:cNvPr id="57" name="Graphic 56" descr="Shopping basket">
            <a:extLst>
              <a:ext uri="{FF2B5EF4-FFF2-40B4-BE49-F238E27FC236}">
                <a16:creationId xmlns:a16="http://schemas.microsoft.com/office/drawing/2014/main" id="{9F735DA6-219D-460D-8155-1401EC99A03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30562" y="4201974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0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B0AAEC-6ACD-4F00-A3E2-3E9C2FD6934F}"/>
              </a:ext>
            </a:extLst>
          </p:cNvPr>
          <p:cNvSpPr/>
          <p:nvPr/>
        </p:nvSpPr>
        <p:spPr>
          <a:xfrm>
            <a:off x="159488" y="1633422"/>
            <a:ext cx="1536192" cy="4517476"/>
          </a:xfrm>
          <a:prstGeom prst="rect">
            <a:avLst/>
          </a:prstGeom>
          <a:solidFill>
            <a:srgbClr val="FFF4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E566D33-625A-48E7-B557-36AC2157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680" y="0"/>
            <a:ext cx="7061579" cy="727806"/>
          </a:xfrm>
        </p:spPr>
        <p:txBody>
          <a:bodyPr/>
          <a:lstStyle/>
          <a:p>
            <a:r>
              <a:rPr lang="en-US" sz="2800" dirty="0"/>
              <a:t>Protein &amp; Sugar Amounts are key attributes consumers find important within bars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00121-8620-4D66-9BD7-60060E1D3D57}"/>
              </a:ext>
            </a:extLst>
          </p:cNvPr>
          <p:cNvSpPr/>
          <p:nvPr/>
        </p:nvSpPr>
        <p:spPr>
          <a:xfrm>
            <a:off x="159488" y="1047673"/>
            <a:ext cx="8665535" cy="369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Bar Attributes of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7D5DA-C112-4609-A217-5D56E7F0781A}"/>
              </a:ext>
            </a:extLst>
          </p:cNvPr>
          <p:cNvSpPr txBox="1"/>
          <p:nvPr/>
        </p:nvSpPr>
        <p:spPr>
          <a:xfrm>
            <a:off x="3285459" y="1379932"/>
            <a:ext cx="2413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January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05177-19EB-426B-B24A-9D2DBF341D6C}"/>
              </a:ext>
            </a:extLst>
          </p:cNvPr>
          <p:cNvSpPr txBox="1"/>
          <p:nvPr/>
        </p:nvSpPr>
        <p:spPr>
          <a:xfrm>
            <a:off x="273681" y="1610238"/>
            <a:ext cx="130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Attributes</a:t>
            </a:r>
          </a:p>
        </p:txBody>
      </p:sp>
      <p:pic>
        <p:nvPicPr>
          <p:cNvPr id="9" name="Picture 2" descr="Three Ice Cubes Or Sugar Cubes Line Art Vector Icon For Apps ...">
            <a:extLst>
              <a:ext uri="{FF2B5EF4-FFF2-40B4-BE49-F238E27FC236}">
                <a16:creationId xmlns:a16="http://schemas.microsoft.com/office/drawing/2014/main" id="{17876DEC-C575-4E85-B737-A45B62C77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3" y="5442919"/>
            <a:ext cx="829467" cy="74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Muscular arm">
            <a:extLst>
              <a:ext uri="{FF2B5EF4-FFF2-40B4-BE49-F238E27FC236}">
                <a16:creationId xmlns:a16="http://schemas.microsoft.com/office/drawing/2014/main" id="{09D16FE3-16BC-4DF4-84C3-0574DEFD7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74" y="5481459"/>
            <a:ext cx="669439" cy="669439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8F0F30F-2F2B-4D60-9D64-EC83345F7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4777180"/>
              </p:ext>
            </p:extLst>
          </p:nvPr>
        </p:nvGraphicFramePr>
        <p:xfrm>
          <a:off x="105758" y="1910628"/>
          <a:ext cx="9144000" cy="382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A447127-19EA-42AD-B025-2CD47DFCDEDB}"/>
              </a:ext>
            </a:extLst>
          </p:cNvPr>
          <p:cNvSpPr txBox="1"/>
          <p:nvPr/>
        </p:nvSpPr>
        <p:spPr>
          <a:xfrm>
            <a:off x="430274" y="6388640"/>
            <a:ext cx="702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  <a:p>
            <a:pPr lvl="0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Which of the following attributes are important to you when choosing snack, nutrition, performance bars?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B4498C-F0BC-411F-873A-FD6BE7778A2B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9401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003ABB-9551-4161-A9DB-2BEB9B130CB8}"/>
              </a:ext>
            </a:extLst>
          </p:cNvPr>
          <p:cNvSpPr txBox="1">
            <a:spLocks/>
          </p:cNvSpPr>
          <p:nvPr/>
        </p:nvSpPr>
        <p:spPr>
          <a:xfrm>
            <a:off x="1841215" y="4029"/>
            <a:ext cx="6680579" cy="8055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600" b="1" kern="1200" spc="-113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800"/>
              <a:t>Over half of consumers are eating more bars because they’re a healthier option</a:t>
            </a:r>
            <a:endParaRPr lang="en-US" sz="2800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F951C7-D548-4E9B-A40A-44FBA2C88E5C}"/>
              </a:ext>
            </a:extLst>
          </p:cNvPr>
          <p:cNvGraphicFramePr/>
          <p:nvPr/>
        </p:nvGraphicFramePr>
        <p:xfrm>
          <a:off x="-36947" y="1431926"/>
          <a:ext cx="4113647" cy="418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Arrow: Left 5">
            <a:extLst>
              <a:ext uri="{FF2B5EF4-FFF2-40B4-BE49-F238E27FC236}">
                <a16:creationId xmlns:a16="http://schemas.microsoft.com/office/drawing/2014/main" id="{1F32095D-46E5-40AB-9E66-2FA450E2E765}"/>
              </a:ext>
            </a:extLst>
          </p:cNvPr>
          <p:cNvSpPr/>
          <p:nvPr/>
        </p:nvSpPr>
        <p:spPr>
          <a:xfrm rot="20649331" flipH="1">
            <a:off x="3753918" y="2545827"/>
            <a:ext cx="1042494" cy="454818"/>
          </a:xfrm>
          <a:prstGeom prst="leftArrow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6A4ECAD-40E8-4074-9D97-A6534C965A61}"/>
              </a:ext>
            </a:extLst>
          </p:cNvPr>
          <p:cNvGraphicFramePr/>
          <p:nvPr/>
        </p:nvGraphicFramePr>
        <p:xfrm>
          <a:off x="4838698" y="1639526"/>
          <a:ext cx="4305301" cy="4185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952123-1F80-4DE9-A460-79F85F4CD805}"/>
              </a:ext>
            </a:extLst>
          </p:cNvPr>
          <p:cNvCxnSpPr/>
          <p:nvPr/>
        </p:nvCxnSpPr>
        <p:spPr>
          <a:xfrm>
            <a:off x="0" y="123825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8CF7B6-0261-4CEC-8C51-367BDE5123DA}"/>
              </a:ext>
            </a:extLst>
          </p:cNvPr>
          <p:cNvSpPr/>
          <p:nvPr/>
        </p:nvSpPr>
        <p:spPr>
          <a:xfrm>
            <a:off x="301134" y="1094654"/>
            <a:ext cx="3437484" cy="287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Changes in Bar Consumption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7FCF5C-0B9B-4EC9-A6D1-C4E2C5B4BD90}"/>
              </a:ext>
            </a:extLst>
          </p:cNvPr>
          <p:cNvSpPr/>
          <p:nvPr/>
        </p:nvSpPr>
        <p:spPr>
          <a:xfrm>
            <a:off x="5005909" y="1094654"/>
            <a:ext cx="3970877" cy="273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Reasons for Increasing Bar Consumption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1E1438-E7F4-4019-8607-27A26FD40666}"/>
              </a:ext>
            </a:extLst>
          </p:cNvPr>
          <p:cNvSpPr txBox="1"/>
          <p:nvPr/>
        </p:nvSpPr>
        <p:spPr>
          <a:xfrm>
            <a:off x="900688" y="1386718"/>
            <a:ext cx="223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January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57849-A540-4909-97C8-09A19D81F8DC}"/>
              </a:ext>
            </a:extLst>
          </p:cNvPr>
          <p:cNvSpPr txBox="1"/>
          <p:nvPr/>
        </p:nvSpPr>
        <p:spPr>
          <a:xfrm>
            <a:off x="5870044" y="1381421"/>
            <a:ext cx="223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January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B1C209-F93E-45B6-BFDC-F1C344DA5052}"/>
              </a:ext>
            </a:extLst>
          </p:cNvPr>
          <p:cNvSpPr txBox="1"/>
          <p:nvPr/>
        </p:nvSpPr>
        <p:spPr>
          <a:xfrm>
            <a:off x="244868" y="5296309"/>
            <a:ext cx="3700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EB6E4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 1/3 of Consumers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EB6E4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eating more bars vs YA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D4B52-D922-493D-AB07-D7EF4F781285}"/>
              </a:ext>
            </a:extLst>
          </p:cNvPr>
          <p:cNvSpPr txBox="1"/>
          <p:nvPr/>
        </p:nvSpPr>
        <p:spPr>
          <a:xfrm>
            <a:off x="430274" y="6347550"/>
            <a:ext cx="702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  <a:p>
            <a:pPr lvl="0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How has your snack, nutrition or performance bar consumption changed in comparison to last year</a:t>
            </a:r>
          </a:p>
          <a:p>
            <a:pPr lvl="0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Why are you eating more snack, nutrition, or performance bars this year than last year?</a:t>
            </a:r>
          </a:p>
          <a:p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100ED-38D6-4AD6-ABC2-74B62ABD514F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9036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742F7F6-AF4B-4716-B009-207844FC3B60}"/>
              </a:ext>
            </a:extLst>
          </p:cNvPr>
          <p:cNvSpPr/>
          <p:nvPr/>
        </p:nvSpPr>
        <p:spPr>
          <a:xfrm>
            <a:off x="4171308" y="1489752"/>
            <a:ext cx="719191" cy="16202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8CE42-30B8-481A-8540-73E85EFB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KIND Minis are the perfect option for those following a diet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AA1FB-4034-444E-A126-CEC43F729DAE}"/>
              </a:ext>
            </a:extLst>
          </p:cNvPr>
          <p:cNvSpPr/>
          <p:nvPr/>
        </p:nvSpPr>
        <p:spPr>
          <a:xfrm>
            <a:off x="3200400" y="3733800"/>
            <a:ext cx="5486400" cy="2265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 80-100 Calories!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#1 Ingredient Nutrient Dense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Gluten Free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Non-GMO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5g Sugar or Less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8F48E-F5B6-4EEC-8E21-7550FF889407}"/>
              </a:ext>
            </a:extLst>
          </p:cNvPr>
          <p:cNvSpPr/>
          <p:nvPr/>
        </p:nvSpPr>
        <p:spPr>
          <a:xfrm>
            <a:off x="3200400" y="3329110"/>
            <a:ext cx="5486400" cy="3705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KIND Minis offer what consumers are looking for &amp; more…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98875-5D3A-43E2-B98F-664A54C20CF8}"/>
              </a:ext>
            </a:extLst>
          </p:cNvPr>
          <p:cNvSpPr txBox="1"/>
          <p:nvPr/>
        </p:nvSpPr>
        <p:spPr>
          <a:xfrm>
            <a:off x="755317" y="3110047"/>
            <a:ext cx="1436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KIND Minis Offerings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CA1DB6D-E5BD-4394-8B22-678692B60E5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92166" y="3371657"/>
            <a:ext cx="914400" cy="696183"/>
          </a:xfrm>
          <a:prstGeom prst="curvedConnector3">
            <a:avLst>
              <a:gd name="adj1" fmla="val 51111"/>
            </a:avLst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D5C2A3-AC02-418C-87C3-D585D69D61B7}"/>
              </a:ext>
            </a:extLst>
          </p:cNvPr>
          <p:cNvSpPr txBox="1"/>
          <p:nvPr/>
        </p:nvSpPr>
        <p:spPr>
          <a:xfrm>
            <a:off x="39813" y="1236378"/>
            <a:ext cx="28678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40%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consumers state that snacks help them manage their daily calories 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D1C4918-2824-4B03-96EC-56E5C4F84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503106"/>
              </p:ext>
            </p:extLst>
          </p:nvPr>
        </p:nvGraphicFramePr>
        <p:xfrm>
          <a:off x="2907669" y="1236378"/>
          <a:ext cx="6236331" cy="1887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Picture 14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A4A8C323-3BE7-4D46-9163-F66C4FD18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0" y="3601413"/>
            <a:ext cx="1373002" cy="755151"/>
          </a:xfrm>
          <a:prstGeom prst="rect">
            <a:avLst/>
          </a:prstGeom>
        </p:spPr>
      </p:pic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E43DB7-DAC6-4190-8A68-44A4E0B6C4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20" y="4249526"/>
            <a:ext cx="1373002" cy="755151"/>
          </a:xfrm>
          <a:prstGeom prst="rect">
            <a:avLst/>
          </a:prstGeom>
        </p:spPr>
      </p:pic>
      <p:pic>
        <p:nvPicPr>
          <p:cNvPr id="19" name="Picture 18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B70EF9BD-C20C-4794-925D-EDEAD4C7AB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0" y="4866471"/>
            <a:ext cx="1373002" cy="755151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4A37954-2E83-49DC-A2E6-BCB873C271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20" y="5514584"/>
            <a:ext cx="1373002" cy="755151"/>
          </a:xfrm>
          <a:prstGeom prst="rect">
            <a:avLst/>
          </a:prstGeom>
        </p:spPr>
      </p:pic>
      <p:pic>
        <p:nvPicPr>
          <p:cNvPr id="27" name="Picture 26" descr="Letter&#10;&#10;Description automatically generated">
            <a:extLst>
              <a:ext uri="{FF2B5EF4-FFF2-40B4-BE49-F238E27FC236}">
                <a16:creationId xmlns:a16="http://schemas.microsoft.com/office/drawing/2014/main" id="{631C36B9-6739-42CB-8FDE-4C4360346C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928" y="3777062"/>
            <a:ext cx="1743055" cy="217881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E243B8C-3854-4814-80D3-16824F51DF92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1F1FC-3089-4C2C-B3ED-DE6DB3083B9D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1207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C2C8-7DB0-42C6-841C-E3CE7A1B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28" y="0"/>
            <a:ext cx="7061579" cy="727806"/>
          </a:xfrm>
        </p:spPr>
        <p:txBody>
          <a:bodyPr/>
          <a:lstStyle/>
          <a:p>
            <a:r>
              <a:rPr lang="en-US" sz="2800" dirty="0"/>
              <a:t>KIND Energy offers consumers an energy boost without the sugar crash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5A705-2D24-4A99-A9EB-172B8EBF50C8}"/>
              </a:ext>
            </a:extLst>
          </p:cNvPr>
          <p:cNvSpPr txBox="1"/>
          <p:nvPr/>
        </p:nvSpPr>
        <p:spPr>
          <a:xfrm>
            <a:off x="1585191" y="2117150"/>
            <a:ext cx="388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consumers state they want bars with an </a:t>
            </a:r>
            <a:r>
              <a:rPr lang="en-US" b="1" dirty="0">
                <a:solidFill>
                  <a:schemeClr val="accent5"/>
                </a:solidFill>
              </a:rPr>
              <a:t>energy 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DC18C-704C-4D01-8FBC-48905DCF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2" y="1691438"/>
            <a:ext cx="1016607" cy="15779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065EB3-9A94-416F-8D41-59A4C059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865" y="1689565"/>
            <a:ext cx="1019397" cy="1579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F8130A-C8AB-4D60-AC14-D983A3CD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269" y="1689565"/>
            <a:ext cx="1014106" cy="15798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886404-872C-40A7-A840-CBCA44F55224}"/>
              </a:ext>
            </a:extLst>
          </p:cNvPr>
          <p:cNvCxnSpPr/>
          <p:nvPr/>
        </p:nvCxnSpPr>
        <p:spPr>
          <a:xfrm>
            <a:off x="5495925" y="1214642"/>
            <a:ext cx="0" cy="50290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563B347-935A-4B43-A193-E0141A432748}"/>
              </a:ext>
            </a:extLst>
          </p:cNvPr>
          <p:cNvSpPr/>
          <p:nvPr/>
        </p:nvSpPr>
        <p:spPr>
          <a:xfrm>
            <a:off x="5572128" y="1062855"/>
            <a:ext cx="3502230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KIND Energy…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EC5FFD-5226-41F1-914E-407B9B2F8824}"/>
              </a:ext>
            </a:extLst>
          </p:cNvPr>
          <p:cNvSpPr txBox="1"/>
          <p:nvPr/>
        </p:nvSpPr>
        <p:spPr>
          <a:xfrm>
            <a:off x="5810252" y="3266491"/>
            <a:ext cx="101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F45C2A"/>
                </a:solidFill>
              </a:rPr>
              <a:t>Peanut Butter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87C5-A8FE-4D84-836B-E4780BCBC874}"/>
              </a:ext>
            </a:extLst>
          </p:cNvPr>
          <p:cNvSpPr txBox="1"/>
          <p:nvPr/>
        </p:nvSpPr>
        <p:spPr>
          <a:xfrm>
            <a:off x="6775875" y="3266491"/>
            <a:ext cx="11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0F5AAD"/>
                </a:solidFill>
              </a:rPr>
              <a:t>Chocolate Chunk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E85E1-1E08-49EF-B825-AAB1C6535690}"/>
              </a:ext>
            </a:extLst>
          </p:cNvPr>
          <p:cNvSpPr txBox="1"/>
          <p:nvPr/>
        </p:nvSpPr>
        <p:spPr>
          <a:xfrm>
            <a:off x="7748522" y="3266490"/>
            <a:ext cx="132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E52C30"/>
                </a:solidFill>
              </a:rPr>
              <a:t>Dark Chocolate Peanut Butter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0DC6F5-5946-4C19-991E-D561D57AA074}"/>
              </a:ext>
            </a:extLst>
          </p:cNvPr>
          <p:cNvSpPr/>
          <p:nvPr/>
        </p:nvSpPr>
        <p:spPr>
          <a:xfrm>
            <a:off x="69642" y="1062855"/>
            <a:ext cx="5360547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 are looking for healthy energy in bars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B49812-D576-4AA5-9E33-68172E8E0A09}"/>
              </a:ext>
            </a:extLst>
          </p:cNvPr>
          <p:cNvSpPr txBox="1"/>
          <p:nvPr/>
        </p:nvSpPr>
        <p:spPr>
          <a:xfrm>
            <a:off x="658850" y="3524267"/>
            <a:ext cx="418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Consumers interest in fiber content has have seen </a:t>
            </a:r>
            <a:r>
              <a:rPr lang="en-US" sz="3600" b="1" dirty="0">
                <a:ln w="12700">
                  <a:solidFill>
                    <a:schemeClr val="accent3"/>
                  </a:solidFill>
                  <a:prstDash val="solid"/>
                </a:ln>
                <a:pattFill prst="pct50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outerShdw dist="38100" dir="2640000" algn="bl" rotWithShape="0">
                    <a:schemeClr val="accent3"/>
                  </a:outerShdw>
                </a:effectLst>
              </a:rPr>
              <a:t>+5%</a:t>
            </a:r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dirty="0"/>
              <a:t>growth v. 2019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71BCD6D7-5145-4EE0-83C5-DB8D9A4B54B4}"/>
              </a:ext>
            </a:extLst>
          </p:cNvPr>
          <p:cNvGraphicFramePr/>
          <p:nvPr/>
        </p:nvGraphicFramePr>
        <p:xfrm>
          <a:off x="86408" y="1617356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AA39FC94-3AF7-4DBE-BF0E-826ADEF41F06}"/>
              </a:ext>
            </a:extLst>
          </p:cNvPr>
          <p:cNvSpPr/>
          <p:nvPr/>
        </p:nvSpPr>
        <p:spPr>
          <a:xfrm>
            <a:off x="414681" y="2117150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34%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C78DC5-1AD4-4EE1-8575-EC3442171103}"/>
              </a:ext>
            </a:extLst>
          </p:cNvPr>
          <p:cNvCxnSpPr/>
          <p:nvPr/>
        </p:nvCxnSpPr>
        <p:spPr>
          <a:xfrm flipH="1">
            <a:off x="827780" y="3297954"/>
            <a:ext cx="3844267" cy="0"/>
          </a:xfrm>
          <a:prstGeom prst="line">
            <a:avLst/>
          </a:prstGeom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208138-07FB-4947-BABE-3C38FDF5AA31}"/>
              </a:ext>
            </a:extLst>
          </p:cNvPr>
          <p:cNvCxnSpPr/>
          <p:nvPr/>
        </p:nvCxnSpPr>
        <p:spPr>
          <a:xfrm flipH="1">
            <a:off x="827780" y="4645777"/>
            <a:ext cx="3844267" cy="0"/>
          </a:xfrm>
          <a:prstGeom prst="line">
            <a:avLst/>
          </a:prstGeom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F3A74C1-C527-46A1-A0E2-81776DFAD9AF}"/>
              </a:ext>
            </a:extLst>
          </p:cNvPr>
          <p:cNvSpPr txBox="1"/>
          <p:nvPr/>
        </p:nvSpPr>
        <p:spPr>
          <a:xfrm>
            <a:off x="1503600" y="5204319"/>
            <a:ext cx="3966811" cy="64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consumers believe </a:t>
            </a:r>
            <a:r>
              <a:rPr lang="en-US" b="1" dirty="0">
                <a:solidFill>
                  <a:schemeClr val="accent4"/>
                </a:solidFill>
              </a:rPr>
              <a:t>sugar amount </a:t>
            </a:r>
            <a:r>
              <a:rPr lang="en-US" dirty="0"/>
              <a:t>is most important when choosing bars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BBB24F-22B8-4FD0-AD03-5ABAE85CDE44}"/>
              </a:ext>
            </a:extLst>
          </p:cNvPr>
          <p:cNvSpPr/>
          <p:nvPr/>
        </p:nvSpPr>
        <p:spPr>
          <a:xfrm>
            <a:off x="5772824" y="3884244"/>
            <a:ext cx="3173475" cy="237744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/>
                </a:solidFill>
              </a:rPr>
              <a:t> Sustained energy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from Whole Grains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Has </a:t>
            </a:r>
            <a:r>
              <a:rPr lang="en-US" b="1" dirty="0">
                <a:solidFill>
                  <a:schemeClr val="accent3"/>
                </a:solidFill>
              </a:rPr>
              <a:t>5g of fiber</a:t>
            </a:r>
            <a:endParaRPr lang="en-US" dirty="0"/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Has </a:t>
            </a:r>
            <a:r>
              <a:rPr lang="en-US" b="1" dirty="0">
                <a:solidFill>
                  <a:schemeClr val="accent4"/>
                </a:solidFill>
              </a:rPr>
              <a:t>35% less sugar </a:t>
            </a:r>
            <a:r>
              <a:rPr lang="en-US" dirty="0"/>
              <a:t>than the leading energy bar brand</a:t>
            </a:r>
            <a:endParaRPr lang="en-US" b="1" dirty="0">
              <a:solidFill>
                <a:schemeClr val="accent4"/>
              </a:solidFill>
            </a:endParaRP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B5FB7341-0DD6-4E3F-A40A-D0A07E520A76}"/>
              </a:ext>
            </a:extLst>
          </p:cNvPr>
          <p:cNvGraphicFramePr/>
          <p:nvPr/>
        </p:nvGraphicFramePr>
        <p:xfrm>
          <a:off x="85056" y="4670250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4CA051AE-63E8-4818-9B50-D064F8C545A6}"/>
              </a:ext>
            </a:extLst>
          </p:cNvPr>
          <p:cNvSpPr/>
          <p:nvPr/>
        </p:nvSpPr>
        <p:spPr>
          <a:xfrm>
            <a:off x="412454" y="5139621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4"/>
                  </a:solidFill>
                  <a:prstDash val="solid"/>
                </a:ln>
                <a:pattFill prst="pct50">
                  <a:fgClr>
                    <a:schemeClr val="accent4"/>
                  </a:fgClr>
                  <a:bgClr>
                    <a:schemeClr val="bg2"/>
                  </a:bgClr>
                </a:pattFill>
                <a:effectLst>
                  <a:outerShdw dist="38100" dir="2640000" algn="bl" rotWithShape="0">
                    <a:schemeClr val="accent4"/>
                  </a:outerShdw>
                </a:effectLst>
              </a:rPr>
              <a:t>45%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88B15D-E406-4E3D-A572-995F4F4FEE97}"/>
              </a:ext>
            </a:extLst>
          </p:cNvPr>
          <p:cNvSpPr txBox="1"/>
          <p:nvPr/>
        </p:nvSpPr>
        <p:spPr>
          <a:xfrm>
            <a:off x="430274" y="6388640"/>
            <a:ext cx="7029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EB4231-DCD8-42E4-8AAD-337EB696F600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2717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CE42-30B8-481A-8540-73E85EFB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KIND Thins are the perfect option for those who want a light, premium snack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1AA1FB-4034-444E-A126-CEC43F729DAE}"/>
              </a:ext>
            </a:extLst>
          </p:cNvPr>
          <p:cNvSpPr/>
          <p:nvPr/>
        </p:nvSpPr>
        <p:spPr>
          <a:xfrm>
            <a:off x="3200400" y="3733800"/>
            <a:ext cx="5486400" cy="226534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Only 100 Calories or Less!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#1 Ingredient Almonds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Chocolate/Caramel Drizzle for a Rich and Indulgent Experience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4g Sugar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8F48E-F5B6-4EEC-8E21-7550FF889407}"/>
              </a:ext>
            </a:extLst>
          </p:cNvPr>
          <p:cNvSpPr/>
          <p:nvPr/>
        </p:nvSpPr>
        <p:spPr>
          <a:xfrm>
            <a:off x="3200400" y="3329110"/>
            <a:ext cx="5486400" cy="370531"/>
          </a:xfrm>
          <a:prstGeom prst="rect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KIND Thins offer what consumers are looking for &amp; more…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98875-5D3A-43E2-B98F-664A54C20CF8}"/>
              </a:ext>
            </a:extLst>
          </p:cNvPr>
          <p:cNvSpPr txBox="1"/>
          <p:nvPr/>
        </p:nvSpPr>
        <p:spPr>
          <a:xfrm>
            <a:off x="755317" y="3110047"/>
            <a:ext cx="1436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KIND Thins Offerings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CA1DB6D-E5BD-4394-8B22-678692B60E5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92166" y="3371657"/>
            <a:ext cx="914400" cy="696183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D5C2A3-AC02-418C-87C3-D585D69D61B7}"/>
              </a:ext>
            </a:extLst>
          </p:cNvPr>
          <p:cNvSpPr txBox="1"/>
          <p:nvPr/>
        </p:nvSpPr>
        <p:spPr>
          <a:xfrm>
            <a:off x="200978" y="1477141"/>
            <a:ext cx="42490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40%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consumers state that snacks help them manage their daily calories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243B8C-3854-4814-80D3-16824F51DF92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0C2F5-C58C-45CF-845D-180CD077E235}"/>
              </a:ext>
            </a:extLst>
          </p:cNvPr>
          <p:cNvSpPr txBox="1"/>
          <p:nvPr/>
        </p:nvSpPr>
        <p:spPr>
          <a:xfrm>
            <a:off x="4693985" y="1517648"/>
            <a:ext cx="4249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70%</a:t>
            </a:r>
          </a:p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of consumers wants snacks that have premium flavors and premium quality</a:t>
            </a: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F35FC9B-1456-415F-953D-26BC83286B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4" y="5215200"/>
            <a:ext cx="2004833" cy="975685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4930A63F-404D-49B1-91FB-3E4ADCEB4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5" y="3719748"/>
            <a:ext cx="2004833" cy="97568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4EC28EB9-191E-4848-B83A-FDC9E78F5F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6" y="4451326"/>
            <a:ext cx="2004833" cy="975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7AF6B8-40DF-4EAD-9ED8-B83C5099AD17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5BD70-BAFB-4EDA-B855-C70CE62D7D91}"/>
              </a:ext>
            </a:extLst>
          </p:cNvPr>
          <p:cNvSpPr/>
          <p:nvPr/>
        </p:nvSpPr>
        <p:spPr>
          <a:xfrm>
            <a:off x="234101" y="1272447"/>
            <a:ext cx="4215916" cy="1567620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0399AA-4AC4-4239-8FAA-E2491EE38083}"/>
              </a:ext>
            </a:extLst>
          </p:cNvPr>
          <p:cNvSpPr/>
          <p:nvPr/>
        </p:nvSpPr>
        <p:spPr>
          <a:xfrm>
            <a:off x="4699484" y="1275423"/>
            <a:ext cx="4215916" cy="1567620"/>
          </a:xfrm>
          <a:prstGeom prst="rect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9F9089-CBB3-417C-8315-ACFC5B7C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28" y="0"/>
            <a:ext cx="7061579" cy="727806"/>
          </a:xfrm>
        </p:spPr>
        <p:txBody>
          <a:bodyPr/>
          <a:lstStyle/>
          <a:p>
            <a:r>
              <a:rPr lang="en-US" sz="2800" dirty="0"/>
              <a:t>KIND Protein offers consumers the right amount of protein with low sugar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E967C-CC6D-4BB5-9054-D27B08FCC39F}"/>
              </a:ext>
            </a:extLst>
          </p:cNvPr>
          <p:cNvSpPr txBox="1"/>
          <p:nvPr/>
        </p:nvSpPr>
        <p:spPr>
          <a:xfrm>
            <a:off x="1404055" y="2117150"/>
            <a:ext cx="3582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 consumers look for </a:t>
            </a:r>
            <a:r>
              <a:rPr lang="en-US" b="1" dirty="0">
                <a:solidFill>
                  <a:schemeClr val="accent1"/>
                </a:solidFill>
              </a:rPr>
              <a:t>5-14g of protein </a:t>
            </a:r>
            <a:r>
              <a:rPr lang="en-US" dirty="0"/>
              <a:t>in their bars</a:t>
            </a:r>
            <a:endParaRPr lang="en-US" b="1" dirty="0">
              <a:solidFill>
                <a:schemeClr val="accent5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0D7660-28CF-4DFE-913A-BBAFBE7E525D}"/>
              </a:ext>
            </a:extLst>
          </p:cNvPr>
          <p:cNvCxnSpPr/>
          <p:nvPr/>
        </p:nvCxnSpPr>
        <p:spPr>
          <a:xfrm>
            <a:off x="5495925" y="1214642"/>
            <a:ext cx="0" cy="50290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685CCB9-CB7D-4F1B-84D7-7E2292993F44}"/>
              </a:ext>
            </a:extLst>
          </p:cNvPr>
          <p:cNvSpPr/>
          <p:nvPr/>
        </p:nvSpPr>
        <p:spPr>
          <a:xfrm>
            <a:off x="5572128" y="1062855"/>
            <a:ext cx="3502230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KIND Protein…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9A78A9-18B7-47E8-BC4D-671E268326F3}"/>
              </a:ext>
            </a:extLst>
          </p:cNvPr>
          <p:cNvSpPr/>
          <p:nvPr/>
        </p:nvSpPr>
        <p:spPr>
          <a:xfrm>
            <a:off x="69642" y="1062855"/>
            <a:ext cx="5360547" cy="400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 are looking for high protein in bars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58E66-E1C4-4D3C-8CB0-C6DD972C5BF9}"/>
              </a:ext>
            </a:extLst>
          </p:cNvPr>
          <p:cNvSpPr txBox="1"/>
          <p:nvPr/>
        </p:nvSpPr>
        <p:spPr>
          <a:xfrm>
            <a:off x="658850" y="3630038"/>
            <a:ext cx="4188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</a:rPr>
              <a:t>48%</a:t>
            </a:r>
            <a:r>
              <a:rPr lang="en-US" sz="2000" dirty="0"/>
              <a:t> </a:t>
            </a:r>
            <a:r>
              <a:rPr lang="en-US" dirty="0"/>
              <a:t>of bar consumers believe </a:t>
            </a:r>
            <a:r>
              <a:rPr lang="en-US" b="1" dirty="0">
                <a:solidFill>
                  <a:schemeClr val="accent3"/>
                </a:solidFill>
              </a:rPr>
              <a:t>protein is most important</a:t>
            </a:r>
            <a:r>
              <a:rPr lang="en-US" dirty="0"/>
              <a:t> when choosing bars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264947F-8DE9-4470-8AFA-1AB1C1ACDA70}"/>
              </a:ext>
            </a:extLst>
          </p:cNvPr>
          <p:cNvGraphicFramePr/>
          <p:nvPr/>
        </p:nvGraphicFramePr>
        <p:xfrm>
          <a:off x="86408" y="1617356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2780F91-EFDF-4692-ADB9-E2C4CAD839D6}"/>
              </a:ext>
            </a:extLst>
          </p:cNvPr>
          <p:cNvSpPr/>
          <p:nvPr/>
        </p:nvSpPr>
        <p:spPr>
          <a:xfrm>
            <a:off x="414681" y="2117150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56%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AE6B7D-F731-4486-B884-C1526108BCED}"/>
              </a:ext>
            </a:extLst>
          </p:cNvPr>
          <p:cNvCxnSpPr/>
          <p:nvPr/>
        </p:nvCxnSpPr>
        <p:spPr>
          <a:xfrm flipH="1">
            <a:off x="827780" y="3297954"/>
            <a:ext cx="3844267" cy="0"/>
          </a:xfrm>
          <a:prstGeom prst="line">
            <a:avLst/>
          </a:prstGeom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CDF347-271E-45AD-A9E1-6605829ED4EE}"/>
              </a:ext>
            </a:extLst>
          </p:cNvPr>
          <p:cNvCxnSpPr/>
          <p:nvPr/>
        </p:nvCxnSpPr>
        <p:spPr>
          <a:xfrm flipH="1">
            <a:off x="827780" y="4645777"/>
            <a:ext cx="3844267" cy="0"/>
          </a:xfrm>
          <a:prstGeom prst="line">
            <a:avLst/>
          </a:prstGeom>
          <a:ln w="1587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218B6C-40B8-41E6-9BD4-F3F8D0201E1C}"/>
              </a:ext>
            </a:extLst>
          </p:cNvPr>
          <p:cNvSpPr txBox="1"/>
          <p:nvPr/>
        </p:nvSpPr>
        <p:spPr>
          <a:xfrm>
            <a:off x="1642981" y="5232199"/>
            <a:ext cx="334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want bars with</a:t>
            </a:r>
            <a:r>
              <a:rPr lang="en-US" b="1" dirty="0">
                <a:solidFill>
                  <a:schemeClr val="accent4"/>
                </a:solidFill>
              </a:rPr>
              <a:t> fewer than 10g of sugar </a:t>
            </a:r>
            <a:r>
              <a:rPr lang="en-US" dirty="0"/>
              <a:t>content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5255F9-F64F-4FCA-9FB7-0535A412E654}"/>
              </a:ext>
            </a:extLst>
          </p:cNvPr>
          <p:cNvSpPr/>
          <p:nvPr/>
        </p:nvSpPr>
        <p:spPr>
          <a:xfrm>
            <a:off x="5772824" y="4110353"/>
            <a:ext cx="3173475" cy="190871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5"/>
                </a:solidFill>
              </a:rPr>
              <a:t> 12g of plant protein 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#1 ingredient </a:t>
            </a:r>
            <a:r>
              <a:rPr lang="en-US" b="1" dirty="0">
                <a:solidFill>
                  <a:schemeClr val="accent3"/>
                </a:solidFill>
              </a:rPr>
              <a:t>nutrient dense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8g of sugar </a:t>
            </a:r>
            <a:r>
              <a:rPr lang="en-US" dirty="0"/>
              <a:t>per bar</a:t>
            </a:r>
            <a:endParaRPr lang="en-US" b="1" dirty="0">
              <a:solidFill>
                <a:schemeClr val="accent4"/>
              </a:solidFill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C7AC5F-0091-4C1E-AC52-50F8D1BB5840}"/>
              </a:ext>
            </a:extLst>
          </p:cNvPr>
          <p:cNvGraphicFramePr/>
          <p:nvPr/>
        </p:nvGraphicFramePr>
        <p:xfrm>
          <a:off x="89754" y="4645184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7491DC9-0C36-40E9-8169-736C33E0BC0D}"/>
              </a:ext>
            </a:extLst>
          </p:cNvPr>
          <p:cNvSpPr/>
          <p:nvPr/>
        </p:nvSpPr>
        <p:spPr>
          <a:xfrm>
            <a:off x="417152" y="5114555"/>
            <a:ext cx="9893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accent4"/>
                  </a:solidFill>
                  <a:prstDash val="solid"/>
                </a:ln>
                <a:pattFill prst="pct50">
                  <a:fgClr>
                    <a:schemeClr val="accent4"/>
                  </a:fgClr>
                  <a:bgClr>
                    <a:schemeClr val="bg2"/>
                  </a:bgClr>
                </a:pattFill>
                <a:effectLst>
                  <a:outerShdw dist="38100" dir="2640000" algn="bl" rotWithShape="0">
                    <a:schemeClr val="accent4"/>
                  </a:outerShdw>
                </a:effectLst>
              </a:rPr>
              <a:t>61%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0E7350-2273-4604-AF5C-8CCC80C25B1C}"/>
              </a:ext>
            </a:extLst>
          </p:cNvPr>
          <p:cNvSpPr txBox="1"/>
          <p:nvPr/>
        </p:nvSpPr>
        <p:spPr>
          <a:xfrm>
            <a:off x="430274" y="6388640"/>
            <a:ext cx="7029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</p:txBody>
      </p:sp>
      <p:pic>
        <p:nvPicPr>
          <p:cNvPr id="20" name="Picture 19" descr="A picture containing website&#10;&#10;Description automatically generated">
            <a:extLst>
              <a:ext uri="{FF2B5EF4-FFF2-40B4-BE49-F238E27FC236}">
                <a16:creationId xmlns:a16="http://schemas.microsoft.com/office/drawing/2014/main" id="{B74EB0DD-0E5A-4311-938F-F2BE22041E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99" y="2288146"/>
            <a:ext cx="2238088" cy="8661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D03B33E-01C3-467C-8BB6-D1D0D1C3AFCC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6690D-B5A5-43C2-8B2E-28512F053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01" y="3188261"/>
            <a:ext cx="2238085" cy="866138"/>
          </a:xfrm>
          <a:prstGeom prst="rect">
            <a:avLst/>
          </a:prstGeom>
        </p:spPr>
      </p:pic>
      <p:pic>
        <p:nvPicPr>
          <p:cNvPr id="23" name="Picture 22" descr="A picture containing website&#10;&#10;Description automatically generated">
            <a:extLst>
              <a:ext uri="{FF2B5EF4-FFF2-40B4-BE49-F238E27FC236}">
                <a16:creationId xmlns:a16="http://schemas.microsoft.com/office/drawing/2014/main" id="{FAE9FC05-668E-42AD-B48E-A488759AE4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99" y="1439431"/>
            <a:ext cx="2238087" cy="8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6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293D5B6C-C066-4E49-8FA8-F8820DAD4549}"/>
              </a:ext>
            </a:extLst>
          </p:cNvPr>
          <p:cNvSpPr/>
          <p:nvPr/>
        </p:nvSpPr>
        <p:spPr>
          <a:xfrm>
            <a:off x="7860606" y="1438236"/>
            <a:ext cx="1272601" cy="1667672"/>
          </a:xfrm>
          <a:prstGeom prst="rect">
            <a:avLst/>
          </a:prstGeom>
          <a:solidFill>
            <a:srgbClr val="FFDFC9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3764014-2B5B-4B36-8974-7B7469B534D2}"/>
              </a:ext>
            </a:extLst>
          </p:cNvPr>
          <p:cNvSpPr/>
          <p:nvPr/>
        </p:nvSpPr>
        <p:spPr>
          <a:xfrm>
            <a:off x="6534383" y="1448897"/>
            <a:ext cx="1237715" cy="1667672"/>
          </a:xfrm>
          <a:prstGeom prst="rect">
            <a:avLst/>
          </a:prstGeom>
          <a:solidFill>
            <a:srgbClr val="FEDEFA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6E6D9C-DA71-4411-9491-8492B58E691F}"/>
              </a:ext>
            </a:extLst>
          </p:cNvPr>
          <p:cNvSpPr/>
          <p:nvPr/>
        </p:nvSpPr>
        <p:spPr>
          <a:xfrm>
            <a:off x="5278688" y="1441791"/>
            <a:ext cx="1197864" cy="1667672"/>
          </a:xfrm>
          <a:prstGeom prst="rect">
            <a:avLst/>
          </a:prstGeom>
          <a:solidFill>
            <a:srgbClr val="C5E6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64D8DB-EE11-4654-8BC7-7DE13120FF82}"/>
              </a:ext>
            </a:extLst>
          </p:cNvPr>
          <p:cNvSpPr/>
          <p:nvPr/>
        </p:nvSpPr>
        <p:spPr>
          <a:xfrm>
            <a:off x="3978639" y="1427780"/>
            <a:ext cx="1243584" cy="1667672"/>
          </a:xfrm>
          <a:prstGeom prst="rect">
            <a:avLst/>
          </a:prstGeom>
          <a:solidFill>
            <a:srgbClr val="CDFFE5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52C63A9-2D62-4AA6-9610-AD84CD458FB5}"/>
              </a:ext>
            </a:extLst>
          </p:cNvPr>
          <p:cNvSpPr/>
          <p:nvPr/>
        </p:nvSpPr>
        <p:spPr>
          <a:xfrm>
            <a:off x="2730658" y="1427780"/>
            <a:ext cx="1169810" cy="1667672"/>
          </a:xfrm>
          <a:prstGeom prst="rect">
            <a:avLst/>
          </a:prstGeom>
          <a:solidFill>
            <a:srgbClr val="D5FBFF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936911-CC3B-439B-9841-AC7C9C42F93D}"/>
              </a:ext>
            </a:extLst>
          </p:cNvPr>
          <p:cNvSpPr/>
          <p:nvPr/>
        </p:nvSpPr>
        <p:spPr>
          <a:xfrm>
            <a:off x="1541719" y="1414423"/>
            <a:ext cx="1106424" cy="1667672"/>
          </a:xfrm>
          <a:prstGeom prst="rect">
            <a:avLst/>
          </a:prstGeom>
          <a:solidFill>
            <a:srgbClr val="DAC2EC">
              <a:alpha val="4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C195BBD-5455-44CD-B3D0-B745BE71049A}"/>
              </a:ext>
            </a:extLst>
          </p:cNvPr>
          <p:cNvSpPr/>
          <p:nvPr/>
        </p:nvSpPr>
        <p:spPr>
          <a:xfrm>
            <a:off x="-3097" y="1411663"/>
            <a:ext cx="1480063" cy="1667672"/>
          </a:xfrm>
          <a:prstGeom prst="rect">
            <a:avLst/>
          </a:prstGeom>
          <a:solidFill>
            <a:schemeClr val="accent6">
              <a:lumMod val="20000"/>
              <a:lumOff val="80000"/>
              <a:alpha val="4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3AFC1-33B0-4F84-BD0F-D9CDDEE1D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702" y="0"/>
            <a:ext cx="7309610" cy="727806"/>
          </a:xfrm>
        </p:spPr>
        <p:txBody>
          <a:bodyPr/>
          <a:lstStyle/>
          <a:p>
            <a:r>
              <a:rPr lang="en-US" sz="2800" dirty="0"/>
              <a:t>Some innovation themes include nutritional benefits, diet &amp; brand extensions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B1DC2-C958-4349-A4B7-A5055EB9F5B5}"/>
              </a:ext>
            </a:extLst>
          </p:cNvPr>
          <p:cNvSpPr txBox="1"/>
          <p:nvPr/>
        </p:nvSpPr>
        <p:spPr>
          <a:xfrm>
            <a:off x="333323" y="3274041"/>
            <a:ext cx="832792" cy="369332"/>
          </a:xfrm>
          <a:prstGeom prst="rect">
            <a:avLst/>
          </a:prstGeom>
          <a:solidFill>
            <a:srgbClr val="F36D5B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5394F-0629-4CAC-B745-DA9D77CBC670}"/>
              </a:ext>
            </a:extLst>
          </p:cNvPr>
          <p:cNvSpPr txBox="1"/>
          <p:nvPr/>
        </p:nvSpPr>
        <p:spPr>
          <a:xfrm>
            <a:off x="-32373" y="2453634"/>
            <a:ext cx="155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E351A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Nutritional Benefits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E351A"/>
              </a:solidFill>
              <a:effectLst/>
              <a:uLnTx/>
              <a:uFillTx/>
              <a:latin typeface="Calibri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504EB-A245-4DEF-A0F7-9308A958B703}"/>
              </a:ext>
            </a:extLst>
          </p:cNvPr>
          <p:cNvSpPr txBox="1"/>
          <p:nvPr/>
        </p:nvSpPr>
        <p:spPr>
          <a:xfrm>
            <a:off x="5078286" y="2453634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Kids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1F2F1B-139B-443C-BEBB-74FC42C92C6C}"/>
              </a:ext>
            </a:extLst>
          </p:cNvPr>
          <p:cNvGrpSpPr/>
          <p:nvPr/>
        </p:nvGrpSpPr>
        <p:grpSpPr>
          <a:xfrm>
            <a:off x="5392810" y="1521046"/>
            <a:ext cx="925433" cy="925433"/>
            <a:chOff x="4829333" y="1545523"/>
            <a:chExt cx="1083014" cy="108301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7B6FF78-9696-40D9-8BA3-4D4D2290B4EF}"/>
                </a:ext>
              </a:extLst>
            </p:cNvPr>
            <p:cNvSpPr/>
            <p:nvPr/>
          </p:nvSpPr>
          <p:spPr>
            <a:xfrm>
              <a:off x="4829333" y="1545523"/>
              <a:ext cx="1083014" cy="1083014"/>
            </a:xfrm>
            <a:prstGeom prst="ellipse">
              <a:avLst/>
            </a:prstGeom>
            <a:noFill/>
            <a:ln w="57150">
              <a:solidFill>
                <a:srgbClr val="0033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Graphic 12" descr="Walk">
              <a:extLst>
                <a:ext uri="{FF2B5EF4-FFF2-40B4-BE49-F238E27FC236}">
                  <a16:creationId xmlns:a16="http://schemas.microsoft.com/office/drawing/2014/main" id="{B069AEC9-088D-4605-B79C-4122418A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1929" y="1756290"/>
              <a:ext cx="685353" cy="68535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ACEA88-613B-4847-98BC-7F8B6C0C4459}"/>
              </a:ext>
            </a:extLst>
          </p:cNvPr>
          <p:cNvSpPr txBox="1"/>
          <p:nvPr/>
        </p:nvSpPr>
        <p:spPr>
          <a:xfrm>
            <a:off x="5466507" y="3284631"/>
            <a:ext cx="887440" cy="369332"/>
          </a:xfrm>
          <a:prstGeom prst="rect">
            <a:avLst/>
          </a:prstGeom>
          <a:solidFill>
            <a:srgbClr val="4F96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Kids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3EDA9-C27D-41D4-8352-968A3C4C2C22}"/>
              </a:ext>
            </a:extLst>
          </p:cNvPr>
          <p:cNvSpPr txBox="1"/>
          <p:nvPr/>
        </p:nvSpPr>
        <p:spPr>
          <a:xfrm>
            <a:off x="4014784" y="3284631"/>
            <a:ext cx="1160960" cy="369332"/>
          </a:xfrm>
          <a:prstGeom prst="rect">
            <a:avLst/>
          </a:prstGeom>
          <a:solidFill>
            <a:srgbClr val="00B050">
              <a:alpha val="54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Dairy Free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70D7CA-C05E-4C0B-A00E-1B5C4F4BE9C5}"/>
              </a:ext>
            </a:extLst>
          </p:cNvPr>
          <p:cNvSpPr/>
          <p:nvPr/>
        </p:nvSpPr>
        <p:spPr>
          <a:xfrm>
            <a:off x="4101910" y="1521046"/>
            <a:ext cx="925433" cy="92543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0E741-FD6B-4BED-866C-6F445BFE1BAF}"/>
              </a:ext>
            </a:extLst>
          </p:cNvPr>
          <p:cNvSpPr txBox="1"/>
          <p:nvPr/>
        </p:nvSpPr>
        <p:spPr>
          <a:xfrm>
            <a:off x="2820918" y="3275835"/>
            <a:ext cx="982142" cy="646331"/>
          </a:xfrm>
          <a:prstGeom prst="rect">
            <a:avLst/>
          </a:prstGeom>
          <a:solidFill>
            <a:srgbClr val="00BCD0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Plant Based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A9AEB-4D2A-4327-8E78-D74B483904D0}"/>
              </a:ext>
            </a:extLst>
          </p:cNvPr>
          <p:cNvSpPr txBox="1"/>
          <p:nvPr/>
        </p:nvSpPr>
        <p:spPr>
          <a:xfrm>
            <a:off x="2494390" y="2453634"/>
            <a:ext cx="1554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CD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Plant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CD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 Based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BCD0"/>
              </a:solidFill>
              <a:effectLst/>
              <a:uLnTx/>
              <a:uFillTx/>
              <a:latin typeface="Calibri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1BC20B-99B3-4CAA-9F02-C4ED458AC2B0}"/>
              </a:ext>
            </a:extLst>
          </p:cNvPr>
          <p:cNvSpPr/>
          <p:nvPr/>
        </p:nvSpPr>
        <p:spPr>
          <a:xfrm>
            <a:off x="2808914" y="1521046"/>
            <a:ext cx="925433" cy="925433"/>
          </a:xfrm>
          <a:prstGeom prst="ellipse">
            <a:avLst/>
          </a:prstGeom>
          <a:noFill/>
          <a:ln w="57150">
            <a:solidFill>
              <a:srgbClr val="00BC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515EC0-C456-4FF0-A8E6-24818764DD2A}"/>
              </a:ext>
            </a:extLst>
          </p:cNvPr>
          <p:cNvSpPr txBox="1"/>
          <p:nvPr/>
        </p:nvSpPr>
        <p:spPr>
          <a:xfrm>
            <a:off x="6814949" y="3284631"/>
            <a:ext cx="713657" cy="369332"/>
          </a:xfrm>
          <a:prstGeom prst="rect">
            <a:avLst/>
          </a:prstGeom>
          <a:solidFill>
            <a:srgbClr val="FFB9DC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Minis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C2EC2F-FDA1-46FD-AA75-D5EA1DF8699C}"/>
              </a:ext>
            </a:extLst>
          </p:cNvPr>
          <p:cNvSpPr txBox="1"/>
          <p:nvPr/>
        </p:nvSpPr>
        <p:spPr>
          <a:xfrm>
            <a:off x="6357138" y="2453634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Portion Controlled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5F82D8-F4A1-4741-B9B2-4B719E87DAE2}"/>
              </a:ext>
            </a:extLst>
          </p:cNvPr>
          <p:cNvGrpSpPr/>
          <p:nvPr/>
        </p:nvGrpSpPr>
        <p:grpSpPr>
          <a:xfrm>
            <a:off x="6671662" y="1521046"/>
            <a:ext cx="925433" cy="925433"/>
            <a:chOff x="7804701" y="1545523"/>
            <a:chExt cx="1083014" cy="108301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032B63-F9B1-4565-91FB-E1A28D0C50D0}"/>
                </a:ext>
              </a:extLst>
            </p:cNvPr>
            <p:cNvSpPr/>
            <p:nvPr/>
          </p:nvSpPr>
          <p:spPr>
            <a:xfrm>
              <a:off x="7804701" y="1545523"/>
              <a:ext cx="1083014" cy="1083014"/>
            </a:xfrm>
            <a:prstGeom prst="ellipse">
              <a:avLst/>
            </a:prstGeom>
            <a:noFill/>
            <a:ln w="57150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Graphic 33" descr="Candy">
              <a:extLst>
                <a:ext uri="{FF2B5EF4-FFF2-40B4-BE49-F238E27FC236}">
                  <a16:creationId xmlns:a16="http://schemas.microsoft.com/office/drawing/2014/main" id="{22745FF4-820F-480F-9FF9-D54FBDAB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15339" y="1748981"/>
              <a:ext cx="692662" cy="692662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65B6F61-8BE3-497F-9541-01F18B85C74A}"/>
              </a:ext>
            </a:extLst>
          </p:cNvPr>
          <p:cNvSpPr/>
          <p:nvPr/>
        </p:nvSpPr>
        <p:spPr>
          <a:xfrm>
            <a:off x="0" y="924918"/>
            <a:ext cx="9133754" cy="48798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Innovation Themes in 2021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EB21A9-0D2C-4B62-A6BD-920479A2C6A2}"/>
              </a:ext>
            </a:extLst>
          </p:cNvPr>
          <p:cNvSpPr txBox="1"/>
          <p:nvPr/>
        </p:nvSpPr>
        <p:spPr>
          <a:xfrm>
            <a:off x="3787386" y="2453634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Dairy Free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CDAEE6-0D4A-4E01-8D9E-574CA889C9E4}"/>
              </a:ext>
            </a:extLst>
          </p:cNvPr>
          <p:cNvSpPr/>
          <p:nvPr/>
        </p:nvSpPr>
        <p:spPr>
          <a:xfrm>
            <a:off x="8023455" y="1521046"/>
            <a:ext cx="925433" cy="925433"/>
          </a:xfrm>
          <a:prstGeom prst="ellipse">
            <a:avLst/>
          </a:prstGeom>
          <a:noFill/>
          <a:ln w="57150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5" name="Graphic 64" descr="Forest scene">
            <a:extLst>
              <a:ext uri="{FF2B5EF4-FFF2-40B4-BE49-F238E27FC236}">
                <a16:creationId xmlns:a16="http://schemas.microsoft.com/office/drawing/2014/main" id="{A33E0FF4-0FC1-4023-963A-77DD0173C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5296" y="1530065"/>
            <a:ext cx="752668" cy="752668"/>
          </a:xfrm>
          <a:prstGeom prst="rect">
            <a:avLst/>
          </a:prstGeom>
        </p:spPr>
      </p:pic>
      <p:pic>
        <p:nvPicPr>
          <p:cNvPr id="67" name="Graphic 66" descr="Grain">
            <a:extLst>
              <a:ext uri="{FF2B5EF4-FFF2-40B4-BE49-F238E27FC236}">
                <a16:creationId xmlns:a16="http://schemas.microsoft.com/office/drawing/2014/main" id="{585C0240-24F6-42FB-9892-196570DE5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5312" y="1618333"/>
            <a:ext cx="684572" cy="684572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B22C0F1-D349-4737-97B8-7BF0713B5FB1}"/>
              </a:ext>
            </a:extLst>
          </p:cNvPr>
          <p:cNvCxnSpPr>
            <a:cxnSpLocks/>
          </p:cNvCxnSpPr>
          <p:nvPr/>
        </p:nvCxnSpPr>
        <p:spPr>
          <a:xfrm flipH="1">
            <a:off x="1513317" y="1439850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F154FE5-3B2C-4C3C-8A2A-C7E364FA62C5}"/>
              </a:ext>
            </a:extLst>
          </p:cNvPr>
          <p:cNvSpPr txBox="1"/>
          <p:nvPr/>
        </p:nvSpPr>
        <p:spPr>
          <a:xfrm>
            <a:off x="1741275" y="3284631"/>
            <a:ext cx="622286" cy="369332"/>
          </a:xfrm>
          <a:prstGeom prst="rect">
            <a:avLst/>
          </a:prstGeom>
          <a:solidFill>
            <a:srgbClr val="7030A0">
              <a:alpha val="62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Keto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819C57-1020-4631-9681-C3760C3BCABF}"/>
              </a:ext>
            </a:extLst>
          </p:cNvPr>
          <p:cNvSpPr txBox="1"/>
          <p:nvPr/>
        </p:nvSpPr>
        <p:spPr>
          <a:xfrm>
            <a:off x="1302194" y="2462653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Diet Trend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F3CD5F9-F422-4A8F-91F0-4A001F739F5F}"/>
              </a:ext>
            </a:extLst>
          </p:cNvPr>
          <p:cNvGrpSpPr/>
          <p:nvPr/>
        </p:nvGrpSpPr>
        <p:grpSpPr>
          <a:xfrm>
            <a:off x="1616718" y="1530065"/>
            <a:ext cx="925433" cy="925433"/>
            <a:chOff x="366281" y="1545523"/>
            <a:chExt cx="1083014" cy="108301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12D060D-95B3-4B65-856F-852EC16E5BC9}"/>
                </a:ext>
              </a:extLst>
            </p:cNvPr>
            <p:cNvSpPr/>
            <p:nvPr/>
          </p:nvSpPr>
          <p:spPr>
            <a:xfrm>
              <a:off x="366281" y="1545523"/>
              <a:ext cx="1083014" cy="1083014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9" name="Graphic 78" descr="Apple">
              <a:extLst>
                <a:ext uri="{FF2B5EF4-FFF2-40B4-BE49-F238E27FC236}">
                  <a16:creationId xmlns:a16="http://schemas.microsoft.com/office/drawing/2014/main" id="{E574E42B-A4B3-4B4B-BC91-C2A03E48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5998" y="1629830"/>
              <a:ext cx="914400" cy="914400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93FB38A-69E6-49CE-8DAE-D8F4F10A1331}"/>
              </a:ext>
            </a:extLst>
          </p:cNvPr>
          <p:cNvSpPr txBox="1"/>
          <p:nvPr/>
        </p:nvSpPr>
        <p:spPr>
          <a:xfrm>
            <a:off x="1713064" y="4661750"/>
            <a:ext cx="712376" cy="369332"/>
          </a:xfrm>
          <a:prstGeom prst="rect">
            <a:avLst/>
          </a:prstGeom>
          <a:solidFill>
            <a:srgbClr val="7030A0">
              <a:alpha val="62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Paleo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A268AAF-EDDE-4E76-B7A9-921E37610799}"/>
              </a:ext>
            </a:extLst>
          </p:cNvPr>
          <p:cNvCxnSpPr>
            <a:cxnSpLocks/>
          </p:cNvCxnSpPr>
          <p:nvPr/>
        </p:nvCxnSpPr>
        <p:spPr>
          <a:xfrm flipH="1">
            <a:off x="2682897" y="1429888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2E3991-E5B7-455C-86C9-70CA88029D11}"/>
              </a:ext>
            </a:extLst>
          </p:cNvPr>
          <p:cNvCxnSpPr>
            <a:cxnSpLocks/>
          </p:cNvCxnSpPr>
          <p:nvPr/>
        </p:nvCxnSpPr>
        <p:spPr>
          <a:xfrm flipH="1">
            <a:off x="3940921" y="1429888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136597-EF4D-449A-B98C-BEF1BBE914A3}"/>
              </a:ext>
            </a:extLst>
          </p:cNvPr>
          <p:cNvCxnSpPr>
            <a:cxnSpLocks/>
          </p:cNvCxnSpPr>
          <p:nvPr/>
        </p:nvCxnSpPr>
        <p:spPr>
          <a:xfrm flipH="1">
            <a:off x="5244222" y="1429888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EB4513-F83D-47B8-A262-57A5415AF483}"/>
              </a:ext>
            </a:extLst>
          </p:cNvPr>
          <p:cNvCxnSpPr>
            <a:cxnSpLocks/>
          </p:cNvCxnSpPr>
          <p:nvPr/>
        </p:nvCxnSpPr>
        <p:spPr>
          <a:xfrm flipH="1">
            <a:off x="6509965" y="1429888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F1DB3D-E382-4814-B472-4534C2841501}"/>
              </a:ext>
            </a:extLst>
          </p:cNvPr>
          <p:cNvCxnSpPr>
            <a:cxnSpLocks/>
          </p:cNvCxnSpPr>
          <p:nvPr/>
        </p:nvCxnSpPr>
        <p:spPr>
          <a:xfrm flipH="1">
            <a:off x="7816156" y="1429888"/>
            <a:ext cx="160" cy="4868733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5B8BE4B-12C6-4992-863E-2D1900A97771}"/>
              </a:ext>
            </a:extLst>
          </p:cNvPr>
          <p:cNvSpPr/>
          <p:nvPr/>
        </p:nvSpPr>
        <p:spPr>
          <a:xfrm>
            <a:off x="-387" y="3096968"/>
            <a:ext cx="9133754" cy="4571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619F6D-6107-4C03-B044-BBA97E048FF2}"/>
              </a:ext>
            </a:extLst>
          </p:cNvPr>
          <p:cNvSpPr txBox="1"/>
          <p:nvPr/>
        </p:nvSpPr>
        <p:spPr>
          <a:xfrm>
            <a:off x="6825369" y="4699700"/>
            <a:ext cx="692818" cy="369332"/>
          </a:xfrm>
          <a:prstGeom prst="rect">
            <a:avLst/>
          </a:prstGeom>
          <a:solidFill>
            <a:srgbClr val="FFB9DC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Calibri"/>
                <a:cs typeface="Calibri Light" panose="020F0302020204030204" pitchFamily="34" charset="0"/>
              </a:rPr>
              <a:t>Thin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3F9570-1064-4FDE-8B26-A5077F22FC3F}"/>
              </a:ext>
            </a:extLst>
          </p:cNvPr>
          <p:cNvSpPr txBox="1"/>
          <p:nvPr/>
        </p:nvSpPr>
        <p:spPr>
          <a:xfrm>
            <a:off x="7711216" y="2452136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Brand Extensions</a:t>
            </a:r>
          </a:p>
        </p:txBody>
      </p:sp>
      <p:pic>
        <p:nvPicPr>
          <p:cNvPr id="17" name="Graphic 16" descr="Maximize">
            <a:extLst>
              <a:ext uri="{FF2B5EF4-FFF2-40B4-BE49-F238E27FC236}">
                <a16:creationId xmlns:a16="http://schemas.microsoft.com/office/drawing/2014/main" id="{0B948452-0579-40FC-9F67-B34BAF978D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08361" y="1679216"/>
            <a:ext cx="577090" cy="57709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973E208-3540-41C3-B458-19884721B014}"/>
              </a:ext>
            </a:extLst>
          </p:cNvPr>
          <p:cNvSpPr txBox="1"/>
          <p:nvPr/>
        </p:nvSpPr>
        <p:spPr>
          <a:xfrm>
            <a:off x="7881574" y="3288157"/>
            <a:ext cx="1230663" cy="369332"/>
          </a:xfrm>
          <a:prstGeom prst="rect">
            <a:avLst/>
          </a:prstGeom>
          <a:solidFill>
            <a:srgbClr val="FFB075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Calibri"/>
                <a:cs typeface="Calibri Light" panose="020F0302020204030204" pitchFamily="34" charset="0"/>
              </a:rPr>
              <a:t>Crossovers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5804A2-E33F-45DA-983F-D6DDDC24A7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74042" y="3689935"/>
            <a:ext cx="1100823" cy="1265232"/>
          </a:xfrm>
          <a:prstGeom prst="rect">
            <a:avLst/>
          </a:prstGeom>
        </p:spPr>
      </p:pic>
      <p:pic>
        <p:nvPicPr>
          <p:cNvPr id="22" name="Graphic 21" descr="Fruit bowl">
            <a:extLst>
              <a:ext uri="{FF2B5EF4-FFF2-40B4-BE49-F238E27FC236}">
                <a16:creationId xmlns:a16="http://schemas.microsoft.com/office/drawing/2014/main" id="{30E5F4AE-020A-4A5C-95F5-D9D014A7C0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9449" y="1618333"/>
            <a:ext cx="716140" cy="716140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868015EF-A85B-4547-84CB-A3BD2AE54AD0}"/>
              </a:ext>
            </a:extLst>
          </p:cNvPr>
          <p:cNvSpPr/>
          <p:nvPr/>
        </p:nvSpPr>
        <p:spPr>
          <a:xfrm>
            <a:off x="283855" y="1521046"/>
            <a:ext cx="925433" cy="925433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7A232A5-F100-4974-B863-9B658CD7BFCB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2ABF4D-0F14-4468-835A-C1390C5B86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3093" y="4970311"/>
            <a:ext cx="1062719" cy="116828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E25E95C2-96D1-4285-83F2-903B67B2139B}"/>
              </a:ext>
            </a:extLst>
          </p:cNvPr>
          <p:cNvSpPr txBox="1"/>
          <p:nvPr/>
        </p:nvSpPr>
        <p:spPr>
          <a:xfrm>
            <a:off x="180375" y="4662962"/>
            <a:ext cx="1129476" cy="369332"/>
          </a:xfrm>
          <a:prstGeom prst="rect">
            <a:avLst/>
          </a:prstGeom>
          <a:solidFill>
            <a:srgbClr val="F36D5B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Prebiotics</a:t>
            </a:r>
          </a:p>
        </p:txBody>
      </p:sp>
      <p:pic>
        <p:nvPicPr>
          <p:cNvPr id="2050" name="Picture 2" descr="LUNA Bar With Prebiotics - Tangerine Zest - Gluten Free Snack Bars -  10.14oz/6pk : Target">
            <a:extLst>
              <a:ext uri="{FF2B5EF4-FFF2-40B4-BE49-F238E27FC236}">
                <a16:creationId xmlns:a16="http://schemas.microsoft.com/office/drawing/2014/main" id="{A4D91699-246D-4559-916E-D32839D3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" y="5089915"/>
            <a:ext cx="1100252" cy="11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ature's Bakery Baked-Ins Organic Chocolate Oat - 6pk/7.62oz : Target">
            <a:extLst>
              <a:ext uri="{FF2B5EF4-FFF2-40B4-BE49-F238E27FC236}">
                <a16:creationId xmlns:a16="http://schemas.microsoft.com/office/drawing/2014/main" id="{76C388C2-9692-4ABE-9D66-68163138E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89" y="3922166"/>
            <a:ext cx="945400" cy="94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ashi Vegan Chewy Granola Bars Chocolate Almond Sea Salt 6 Count, 7.4 oz -  QFC">
            <a:extLst>
              <a:ext uri="{FF2B5EF4-FFF2-40B4-BE49-F238E27FC236}">
                <a16:creationId xmlns:a16="http://schemas.microsoft.com/office/drawing/2014/main" id="{1969B7E1-F909-45D5-9F37-8D03E44A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99" y="5066571"/>
            <a:ext cx="945400" cy="94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ink! High Protein Plant Based Chocolate Mint Bars - 5ct/9.7oz : Target">
            <a:extLst>
              <a:ext uri="{FF2B5EF4-FFF2-40B4-BE49-F238E27FC236}">
                <a16:creationId xmlns:a16="http://schemas.microsoft.com/office/drawing/2014/main" id="{93D3AE05-6FBF-40BD-BA0D-023E7227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54" y="3996210"/>
            <a:ext cx="1030605" cy="10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3B9E1B0-230B-45EF-A319-2C38EF521A4C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17</a:t>
            </a:r>
          </a:p>
        </p:txBody>
      </p:sp>
      <p:pic>
        <p:nvPicPr>
          <p:cNvPr id="1026" name="Picture 2" descr="Is SlimFast Keto Fat Bomb Peanut Butter Cup Keto Friendly? | Is It Keto">
            <a:extLst>
              <a:ext uri="{FF2B5EF4-FFF2-40B4-BE49-F238E27FC236}">
                <a16:creationId xmlns:a16="http://schemas.microsoft.com/office/drawing/2014/main" id="{5943D13D-73AE-4E99-ADCC-113D81DC2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95" y="3745575"/>
            <a:ext cx="882161" cy="81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LEO RANCH Protein Skinny Bar, Cage-Free Egg White Protein, Grass-Fed Beef  Collagen, Gluten Free, Soy Free, 1.62 Ounce, Sea Salt Almond Butter,  9-count Protein Bars: Amazon.com: Grocery &amp; Gourmet Food">
            <a:extLst>
              <a:ext uri="{FF2B5EF4-FFF2-40B4-BE49-F238E27FC236}">
                <a16:creationId xmlns:a16="http://schemas.microsoft.com/office/drawing/2014/main" id="{9EEA2449-CB69-450E-B6FD-24CCA4B77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0" b="28553"/>
          <a:stretch/>
        </p:blipFill>
        <p:spPr bwMode="auto">
          <a:xfrm rot="19815805">
            <a:off x="1532719" y="5354177"/>
            <a:ext cx="1124424" cy="4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nk! High Protein Bars, Plant Based, Sea Salt Almond Chocolate | Wegmans">
            <a:extLst>
              <a:ext uri="{FF2B5EF4-FFF2-40B4-BE49-F238E27FC236}">
                <a16:creationId xmlns:a16="http://schemas.microsoft.com/office/drawing/2014/main" id="{D98969EA-0054-4707-9B2C-260B77D4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27" y="5154732"/>
            <a:ext cx="1030605" cy="103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ellogg's Nutri-Grain Kids Soft Baked Mini Bars, Strawberry Blast, Lunch  Box Snacks, 10ct 13oz - Walmart.com - Walmart.com">
            <a:extLst>
              <a:ext uri="{FF2B5EF4-FFF2-40B4-BE49-F238E27FC236}">
                <a16:creationId xmlns:a16="http://schemas.microsoft.com/office/drawing/2014/main" id="{76BE9D73-D900-4A10-A54B-4BDA944E9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831" y="3791432"/>
            <a:ext cx="1062237" cy="10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.com : KIND Kids Granola Chewy Bar, Chocolate Chip, 6 Count (Pack of  8) : Garden &amp; Outdoor">
            <a:extLst>
              <a:ext uri="{FF2B5EF4-FFF2-40B4-BE49-F238E27FC236}">
                <a16:creationId xmlns:a16="http://schemas.microsoft.com/office/drawing/2014/main" id="{C6FE72DC-144C-438D-BEDE-81CCFDDC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60" y="5066571"/>
            <a:ext cx="1100252" cy="11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F818B5E8-315D-4CAA-9795-ABF8E8251CB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154" y="3725402"/>
            <a:ext cx="952529" cy="95252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8BACB2B-29DC-40A3-ADA1-E842EDE075A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22" y="5163100"/>
            <a:ext cx="1054742" cy="105474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1735B2AA-E7D0-4419-86FD-61F3B69EDD89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5" y="3657489"/>
            <a:ext cx="1009765" cy="10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4D80-C09D-4976-AD8D-B64163A6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E919-89AC-482F-9F1E-6C8E8F7D9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25% snacking more frequently </a:t>
            </a:r>
            <a:r>
              <a:rPr lang="en-US" dirty="0">
                <a:sym typeface="Wingdings" panose="05000000000000000000" pitchFamily="2" charset="2"/>
              </a:rPr>
              <a:t> +5pts vs 2016</a:t>
            </a:r>
          </a:p>
          <a:p>
            <a:r>
              <a:rPr lang="en-US" dirty="0">
                <a:sym typeface="Wingdings" panose="05000000000000000000" pitchFamily="2" charset="2"/>
              </a:rPr>
              <a:t>On average, consumer eat 2.7 snacks/day</a:t>
            </a:r>
          </a:p>
          <a:p>
            <a:r>
              <a:rPr lang="en-US" dirty="0">
                <a:sym typeface="Wingdings" panose="05000000000000000000" pitchFamily="2" charset="2"/>
              </a:rPr>
              <a:t>66% snack for enjoyment  +7 pts vs 2019</a:t>
            </a:r>
          </a:p>
          <a:p>
            <a:r>
              <a:rPr lang="en-US" dirty="0">
                <a:sym typeface="Wingdings" panose="05000000000000000000" pitchFamily="2" charset="2"/>
              </a:rPr>
              <a:t>49% snack to satisfy hunger  +2 pts vs 2019</a:t>
            </a:r>
          </a:p>
          <a:p>
            <a:r>
              <a:rPr lang="en-US" dirty="0">
                <a:sym typeface="Wingdings" panose="05000000000000000000" pitchFamily="2" charset="2"/>
              </a:rPr>
              <a:t>Ready to eat cereal grew +9% vs 2019</a:t>
            </a:r>
          </a:p>
          <a:p>
            <a:r>
              <a:rPr lang="en-US" dirty="0">
                <a:sym typeface="Wingdings" panose="05000000000000000000" pitchFamily="2" charset="2"/>
              </a:rPr>
              <a:t>Wellness has a 27% $ share and grew +5% vs 2019</a:t>
            </a:r>
          </a:p>
          <a:p>
            <a:r>
              <a:rPr lang="en-US" dirty="0">
                <a:sym typeface="Wingdings" panose="05000000000000000000" pitchFamily="2" charset="2"/>
              </a:rPr>
              <a:t>63% of consumers state that brand choice is important when choosing snacks  +3pts vs 2019</a:t>
            </a:r>
          </a:p>
          <a:p>
            <a:r>
              <a:rPr lang="en-US" dirty="0">
                <a:sym typeface="Wingdings" panose="05000000000000000000" pitchFamily="2" charset="2"/>
              </a:rPr>
              <a:t>37% of consumers are influenced at checkout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54% want indulgent snacks at checkout  +1 pt vs 2019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53% want healthy snacks at checkout  +5 pts vs 2019</a:t>
            </a:r>
          </a:p>
          <a:p>
            <a:r>
              <a:rPr lang="en-US" dirty="0">
                <a:sym typeface="Wingdings" panose="05000000000000000000" pitchFamily="2" charset="2"/>
              </a:rPr>
              <a:t>56% of consumers want snacks with additional health benefits</a:t>
            </a:r>
          </a:p>
          <a:p>
            <a:r>
              <a:rPr lang="en-US" dirty="0">
                <a:sym typeface="Wingdings" panose="05000000000000000000" pitchFamily="2" charset="2"/>
              </a:rPr>
              <a:t>40% of consumers state that snacks they eat help manage their daily calories</a:t>
            </a:r>
          </a:p>
          <a:p>
            <a:r>
              <a:rPr lang="en-US" dirty="0">
                <a:sym typeface="Wingdings" panose="05000000000000000000" pitchFamily="2" charset="2"/>
              </a:rPr>
              <a:t>52% of consumers wants snacks that can be eaten on-the-go</a:t>
            </a:r>
          </a:p>
          <a:p>
            <a:r>
              <a:rPr lang="en-US" dirty="0">
                <a:sym typeface="Wingdings" panose="05000000000000000000" pitchFamily="2" charset="2"/>
              </a:rPr>
              <a:t>17% of consumers are buying larger sized packages  +2 pts vs 2018</a:t>
            </a:r>
          </a:p>
          <a:p>
            <a:r>
              <a:rPr lang="en-US" dirty="0">
                <a:sym typeface="Wingdings" panose="05000000000000000000" pitchFamily="2" charset="2"/>
              </a:rPr>
              <a:t>60% of consumers state that premium snacks are worth paying extra</a:t>
            </a:r>
          </a:p>
          <a:p>
            <a:r>
              <a:rPr lang="en-US" dirty="0">
                <a:sym typeface="Wingdings" panose="05000000000000000000" pitchFamily="2" charset="2"/>
              </a:rPr>
              <a:t>70% of consumers wants snacks that have premium flavors and quality</a:t>
            </a:r>
          </a:p>
          <a:p>
            <a:r>
              <a:rPr lang="en-US" dirty="0">
                <a:sym typeface="Wingdings" panose="05000000000000000000" pitchFamily="2" charset="2"/>
              </a:rPr>
              <a:t>24% of consumers switched to baking snack bars instead of buying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3C786-3D43-4B88-B670-2C1FFDBF2AD7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C297E-3FC9-4EC9-8116-53846D64676E}"/>
              </a:ext>
            </a:extLst>
          </p:cNvPr>
          <p:cNvSpPr/>
          <p:nvPr/>
        </p:nvSpPr>
        <p:spPr>
          <a:xfrm>
            <a:off x="356084" y="6382628"/>
            <a:ext cx="35125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1" dirty="0">
                <a:solidFill>
                  <a:srgbClr val="000000"/>
                </a:solidFill>
                <a:latin typeface="Arial" panose="020B0604020202020204" pitchFamily="34" charset="0"/>
              </a:rPr>
              <a:t>*Internal use only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04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food, half, eaten, several&#10;&#10;Description automatically generated">
            <a:extLst>
              <a:ext uri="{FF2B5EF4-FFF2-40B4-BE49-F238E27FC236}">
                <a16:creationId xmlns:a16="http://schemas.microsoft.com/office/drawing/2014/main" id="{2308C49F-332B-4F4D-9350-8AFE550EC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094">
            <a:off x="900688" y="4328684"/>
            <a:ext cx="1483495" cy="1508639"/>
          </a:xfrm>
          <a:prstGeom prst="rect">
            <a:avLst/>
          </a:prstGeom>
        </p:spPr>
      </p:pic>
      <p:pic>
        <p:nvPicPr>
          <p:cNvPr id="54" name="Picture 53" descr="A picture containing food, half, eaten, several&#10;&#10;Description automatically generated">
            <a:extLst>
              <a:ext uri="{FF2B5EF4-FFF2-40B4-BE49-F238E27FC236}">
                <a16:creationId xmlns:a16="http://schemas.microsoft.com/office/drawing/2014/main" id="{4DDAF195-5AE2-4B1C-A8B1-AAFC2C271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094">
            <a:off x="2501216" y="3519759"/>
            <a:ext cx="1553896" cy="1580233"/>
          </a:xfrm>
          <a:prstGeom prst="rect">
            <a:avLst/>
          </a:prstGeom>
        </p:spPr>
      </p:pic>
      <p:pic>
        <p:nvPicPr>
          <p:cNvPr id="55" name="Picture 54" descr="A picture containing food, half, eaten, several&#10;&#10;Description automatically generated">
            <a:extLst>
              <a:ext uri="{FF2B5EF4-FFF2-40B4-BE49-F238E27FC236}">
                <a16:creationId xmlns:a16="http://schemas.microsoft.com/office/drawing/2014/main" id="{7D68A96D-7A8F-4F12-8563-EEC9EAF0DE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094">
            <a:off x="2735830" y="4555190"/>
            <a:ext cx="1264494" cy="1285926"/>
          </a:xfrm>
          <a:prstGeom prst="rect">
            <a:avLst/>
          </a:prstGeom>
        </p:spPr>
      </p:pic>
      <p:pic>
        <p:nvPicPr>
          <p:cNvPr id="56" name="Picture 55" descr="A picture containing food, half, eaten, several&#10;&#10;Description automatically generated">
            <a:extLst>
              <a:ext uri="{FF2B5EF4-FFF2-40B4-BE49-F238E27FC236}">
                <a16:creationId xmlns:a16="http://schemas.microsoft.com/office/drawing/2014/main" id="{376D42E7-65BF-4388-8943-9A3E616E1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094">
            <a:off x="1047165" y="3528405"/>
            <a:ext cx="1553896" cy="1580233"/>
          </a:xfrm>
          <a:prstGeom prst="rect">
            <a:avLst/>
          </a:prstGeom>
        </p:spPr>
      </p:pic>
      <p:sp>
        <p:nvSpPr>
          <p:cNvPr id="41" name="Explosion: 8 Points 40">
            <a:extLst>
              <a:ext uri="{FF2B5EF4-FFF2-40B4-BE49-F238E27FC236}">
                <a16:creationId xmlns:a16="http://schemas.microsoft.com/office/drawing/2014/main" id="{B1B3E2E1-8A41-47B2-BBD2-FE4A2D5FC8E8}"/>
              </a:ext>
            </a:extLst>
          </p:cNvPr>
          <p:cNvSpPr/>
          <p:nvPr/>
        </p:nvSpPr>
        <p:spPr>
          <a:xfrm>
            <a:off x="3247883" y="2114439"/>
            <a:ext cx="938197" cy="835849"/>
          </a:xfrm>
          <a:prstGeom prst="irregularSeal1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5AA6A8-8F96-4115-8030-4918CD9E4ED5}"/>
              </a:ext>
            </a:extLst>
          </p:cNvPr>
          <p:cNvSpPr/>
          <p:nvPr/>
        </p:nvSpPr>
        <p:spPr>
          <a:xfrm>
            <a:off x="398787" y="1160227"/>
            <a:ext cx="4131286" cy="54839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Snacking is a Huge Opportunity for Connecting with Consumers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A92D46-9FBD-45FE-96C5-AE465E9FCE56}"/>
              </a:ext>
            </a:extLst>
          </p:cNvPr>
          <p:cNvSpPr/>
          <p:nvPr/>
        </p:nvSpPr>
        <p:spPr>
          <a:xfrm>
            <a:off x="961756" y="2071368"/>
            <a:ext cx="1066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25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%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4EBA58-ABF1-49AA-AAD4-C9E430FB8DBE}"/>
              </a:ext>
            </a:extLst>
          </p:cNvPr>
          <p:cNvSpPr/>
          <p:nvPr/>
        </p:nvSpPr>
        <p:spPr>
          <a:xfrm>
            <a:off x="282350" y="2622452"/>
            <a:ext cx="242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of U.S Adults are Snacking More Frequently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2118FB-BF1C-4A8A-9D54-10EA24515658}"/>
              </a:ext>
            </a:extLst>
          </p:cNvPr>
          <p:cNvSpPr/>
          <p:nvPr/>
        </p:nvSpPr>
        <p:spPr>
          <a:xfrm>
            <a:off x="3359291" y="2182529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+5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8EDB99-4669-41A4-8B62-AD4D5E8E50DA}"/>
              </a:ext>
            </a:extLst>
          </p:cNvPr>
          <p:cNvSpPr/>
          <p:nvPr/>
        </p:nvSpPr>
        <p:spPr>
          <a:xfrm>
            <a:off x="2912447" y="2890441"/>
            <a:ext cx="1609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Points vs. 2016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BD8F1B-A31E-4A0C-8DC9-DC32F0E0D79E}"/>
              </a:ext>
            </a:extLst>
          </p:cNvPr>
          <p:cNvCxnSpPr/>
          <p:nvPr/>
        </p:nvCxnSpPr>
        <p:spPr>
          <a:xfrm>
            <a:off x="2361800" y="2490729"/>
            <a:ext cx="50482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1F2A76-68F0-43EA-9A22-3BECCAE319B0}"/>
              </a:ext>
            </a:extLst>
          </p:cNvPr>
          <p:cNvSpPr/>
          <p:nvPr/>
        </p:nvSpPr>
        <p:spPr>
          <a:xfrm>
            <a:off x="4584476" y="1158985"/>
            <a:ext cx="4118810" cy="54839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lvl="0" algn="ctr" defTabSz="457154">
              <a:defRPr/>
            </a:pPr>
            <a:r>
              <a:rPr lang="en-US" sz="20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Checkout Influences Consumers Buying Decisions 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71B005-DD0E-4679-BA4C-34814E86D401}"/>
              </a:ext>
            </a:extLst>
          </p:cNvPr>
          <p:cNvSpPr/>
          <p:nvPr/>
        </p:nvSpPr>
        <p:spPr>
          <a:xfrm>
            <a:off x="397329" y="3255624"/>
            <a:ext cx="4115800" cy="54839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Consumers are Looking for </a:t>
            </a:r>
            <a:r>
              <a:rPr lang="en-US" sz="2000" b="1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Healthy Options when Snacking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3A601F8-647C-47CB-9A9B-BE7F0406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68" y="-1192"/>
            <a:ext cx="7120607" cy="727806"/>
          </a:xfrm>
        </p:spPr>
        <p:txBody>
          <a:bodyPr/>
          <a:lstStyle/>
          <a:p>
            <a:r>
              <a:rPr lang="en-US" sz="2800" dirty="0"/>
              <a:t>The Importance of Healthy Options at the Front End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734D0B-7A00-4450-BE11-ADE338E2D731}"/>
              </a:ext>
            </a:extLst>
          </p:cNvPr>
          <p:cNvSpPr/>
          <p:nvPr/>
        </p:nvSpPr>
        <p:spPr>
          <a:xfrm>
            <a:off x="4584476" y="3258848"/>
            <a:ext cx="4118810" cy="548394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Bars in the Front End are a Win-Win for Consumers &amp; the Category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753C01-13C5-447F-8F04-A5FE8391C649}"/>
              </a:ext>
            </a:extLst>
          </p:cNvPr>
          <p:cNvSpPr/>
          <p:nvPr/>
        </p:nvSpPr>
        <p:spPr>
          <a:xfrm>
            <a:off x="4572000" y="1149995"/>
            <a:ext cx="4131286" cy="210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E4BC2-CFF2-4C4A-B9AB-70D0FB6E296C}"/>
              </a:ext>
            </a:extLst>
          </p:cNvPr>
          <p:cNvSpPr/>
          <p:nvPr/>
        </p:nvSpPr>
        <p:spPr>
          <a:xfrm>
            <a:off x="4572000" y="3242828"/>
            <a:ext cx="4131286" cy="2472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70EF65-2328-4122-A46E-19D0F5DEF378}"/>
              </a:ext>
            </a:extLst>
          </p:cNvPr>
          <p:cNvSpPr/>
          <p:nvPr/>
        </p:nvSpPr>
        <p:spPr>
          <a:xfrm>
            <a:off x="398787" y="1148942"/>
            <a:ext cx="4131286" cy="21003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9E63A8-50C4-4B48-97BD-EB99B0E2E8E3}"/>
              </a:ext>
            </a:extLst>
          </p:cNvPr>
          <p:cNvSpPr/>
          <p:nvPr/>
        </p:nvSpPr>
        <p:spPr>
          <a:xfrm>
            <a:off x="398787" y="3241775"/>
            <a:ext cx="4131286" cy="2472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3791AB-2D64-45A6-AD6C-F88534FD9C91}"/>
              </a:ext>
            </a:extLst>
          </p:cNvPr>
          <p:cNvSpPr/>
          <p:nvPr/>
        </p:nvSpPr>
        <p:spPr>
          <a:xfrm>
            <a:off x="4754969" y="1843251"/>
            <a:ext cx="260273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37% </a:t>
            </a:r>
          </a:p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consumers are influenced at checkout</a:t>
            </a:r>
            <a:endParaRPr kumimoji="0" lang="en-US" sz="36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51" name="Picture 4" descr="fruits and vegetables">
            <a:extLst>
              <a:ext uri="{FF2B5EF4-FFF2-40B4-BE49-F238E27FC236}">
                <a16:creationId xmlns:a16="http://schemas.microsoft.com/office/drawing/2014/main" id="{E01B7126-9208-428E-AED0-91533BB4D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5951" r="4501" b="3133"/>
          <a:stretch/>
        </p:blipFill>
        <p:spPr bwMode="auto">
          <a:xfrm>
            <a:off x="1455975" y="3804200"/>
            <a:ext cx="1998507" cy="19370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02D2258-D129-4D68-9F44-7C10F4A64F03}"/>
              </a:ext>
            </a:extLst>
          </p:cNvPr>
          <p:cNvSpPr/>
          <p:nvPr/>
        </p:nvSpPr>
        <p:spPr>
          <a:xfrm>
            <a:off x="1655366" y="3960197"/>
            <a:ext cx="1592517" cy="1607906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7ADF35-1C4C-4A29-9EBF-B5C5792619AC}"/>
              </a:ext>
            </a:extLst>
          </p:cNvPr>
          <p:cNvSpPr/>
          <p:nvPr/>
        </p:nvSpPr>
        <p:spPr>
          <a:xfrm>
            <a:off x="1668045" y="4015185"/>
            <a:ext cx="15927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56%</a:t>
            </a:r>
          </a:p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of consumers want snacks that have additional health benefits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3FC0A-9173-41F1-95E0-8709E1C55B24}"/>
              </a:ext>
            </a:extLst>
          </p:cNvPr>
          <p:cNvSpPr txBox="1"/>
          <p:nvPr/>
        </p:nvSpPr>
        <p:spPr>
          <a:xfrm>
            <a:off x="314699" y="1755613"/>
            <a:ext cx="430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Consumers are consuming 2.7 snack/day</a:t>
            </a:r>
          </a:p>
        </p:txBody>
      </p:sp>
      <p:pic>
        <p:nvPicPr>
          <p:cNvPr id="19" name="Graphic 18" descr="Register">
            <a:extLst>
              <a:ext uri="{FF2B5EF4-FFF2-40B4-BE49-F238E27FC236}">
                <a16:creationId xmlns:a16="http://schemas.microsoft.com/office/drawing/2014/main" id="{B5E9330E-9F71-4AEA-B8B7-2362C6E23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0539" y="2010159"/>
            <a:ext cx="837344" cy="83734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7B5FD6E-05F5-4062-8304-2523E57588EE}"/>
              </a:ext>
            </a:extLst>
          </p:cNvPr>
          <p:cNvSpPr/>
          <p:nvPr/>
        </p:nvSpPr>
        <p:spPr>
          <a:xfrm>
            <a:off x="5125851" y="4365315"/>
            <a:ext cx="10663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53%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5B5A32-A2F4-4CBF-89C7-9E5444F83B4A}"/>
              </a:ext>
            </a:extLst>
          </p:cNvPr>
          <p:cNvSpPr/>
          <p:nvPr/>
        </p:nvSpPr>
        <p:spPr>
          <a:xfrm>
            <a:off x="4446445" y="4916399"/>
            <a:ext cx="2425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of consumers look for healthy snacks at checkout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Explosion: 8 Points 48">
            <a:extLst>
              <a:ext uri="{FF2B5EF4-FFF2-40B4-BE49-F238E27FC236}">
                <a16:creationId xmlns:a16="http://schemas.microsoft.com/office/drawing/2014/main" id="{E766DECF-D0CB-4000-AD76-4179A635C11C}"/>
              </a:ext>
            </a:extLst>
          </p:cNvPr>
          <p:cNvSpPr/>
          <p:nvPr/>
        </p:nvSpPr>
        <p:spPr>
          <a:xfrm>
            <a:off x="7348902" y="4394376"/>
            <a:ext cx="938197" cy="835849"/>
          </a:xfrm>
          <a:prstGeom prst="irregularSeal1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BD82F4-39B1-4892-B220-634802036DA2}"/>
              </a:ext>
            </a:extLst>
          </p:cNvPr>
          <p:cNvSpPr/>
          <p:nvPr/>
        </p:nvSpPr>
        <p:spPr>
          <a:xfrm>
            <a:off x="7460310" y="4462466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+5 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A4F57F9-1343-4E77-BC4B-1E8B9A68867D}"/>
              </a:ext>
            </a:extLst>
          </p:cNvPr>
          <p:cNvSpPr/>
          <p:nvPr/>
        </p:nvSpPr>
        <p:spPr>
          <a:xfrm>
            <a:off x="7013466" y="5170378"/>
            <a:ext cx="1609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Points vs. 2019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9F7935-5091-4E70-B9D1-D53C05EEA4E7}"/>
              </a:ext>
            </a:extLst>
          </p:cNvPr>
          <p:cNvCxnSpPr/>
          <p:nvPr/>
        </p:nvCxnSpPr>
        <p:spPr>
          <a:xfrm>
            <a:off x="6462819" y="4770666"/>
            <a:ext cx="50482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3D035DB-254D-4726-913C-99FC7EB4CF75}"/>
              </a:ext>
            </a:extLst>
          </p:cNvPr>
          <p:cNvSpPr txBox="1"/>
          <p:nvPr/>
        </p:nvSpPr>
        <p:spPr>
          <a:xfrm>
            <a:off x="4555228" y="3842189"/>
            <a:ext cx="4131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51% of consumers eat more bars because they’re a healthier option</a:t>
            </a:r>
            <a:r>
              <a:rPr lang="en-US" sz="1600" baseline="30000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en-US" sz="1600"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EEDE34-793C-4B4B-87D4-596BB3A24B13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BC3A3F-D375-451C-9404-C2C71A2FC07C}"/>
              </a:ext>
            </a:extLst>
          </p:cNvPr>
          <p:cNvSpPr txBox="1"/>
          <p:nvPr/>
        </p:nvSpPr>
        <p:spPr>
          <a:xfrm>
            <a:off x="5295372" y="6388562"/>
            <a:ext cx="3664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154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1: Mintel Snack, Performance, and Nutrition Bars – March 2021</a:t>
            </a:r>
          </a:p>
          <a:p>
            <a:pPr lvl="0" defTabSz="457154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*Base: 420 internet users aged 18+ who have increased bar consumption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6B4A15-58C6-435A-8E06-EEE732D465AF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163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D93F88-AAE9-49F6-93F9-A21EFDF0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336" y="-8771"/>
            <a:ext cx="7030263" cy="727806"/>
          </a:xfrm>
        </p:spPr>
        <p:txBody>
          <a:bodyPr/>
          <a:lstStyle/>
          <a:p>
            <a:r>
              <a:rPr lang="en-US" sz="2800" dirty="0"/>
              <a:t>Consumers are looking for healthy, premium snacks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D049C6-5488-4B65-92CE-1DD5E09F2F96}"/>
              </a:ext>
            </a:extLst>
          </p:cNvPr>
          <p:cNvSpPr/>
          <p:nvPr/>
        </p:nvSpPr>
        <p:spPr>
          <a:xfrm>
            <a:off x="4891869" y="963941"/>
            <a:ext cx="4018565" cy="1788868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C598FC-024A-478C-B266-93F925EDD995}"/>
              </a:ext>
            </a:extLst>
          </p:cNvPr>
          <p:cNvSpPr/>
          <p:nvPr/>
        </p:nvSpPr>
        <p:spPr>
          <a:xfrm>
            <a:off x="254112" y="963940"/>
            <a:ext cx="4018565" cy="1788869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88A68-ADD6-4F77-B7CA-BADBA0EC214D}"/>
              </a:ext>
            </a:extLst>
          </p:cNvPr>
          <p:cNvSpPr txBox="1"/>
          <p:nvPr/>
        </p:nvSpPr>
        <p:spPr>
          <a:xfrm>
            <a:off x="646770" y="2088963"/>
            <a:ext cx="312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of consumers want snacks with additional health benefits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A136DD-9732-40D8-9AFE-1B83FFE27912}"/>
              </a:ext>
            </a:extLst>
          </p:cNvPr>
          <p:cNvSpPr txBox="1"/>
          <p:nvPr/>
        </p:nvSpPr>
        <p:spPr>
          <a:xfrm>
            <a:off x="1635495" y="1504431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56%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86A6F-8D29-4228-8A20-3BD049F5E86B}"/>
              </a:ext>
            </a:extLst>
          </p:cNvPr>
          <p:cNvSpPr txBox="1"/>
          <p:nvPr/>
        </p:nvSpPr>
        <p:spPr>
          <a:xfrm>
            <a:off x="5331468" y="2086733"/>
            <a:ext cx="325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of consumers want snacks of premium quality and flavors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F6BEC-2F17-48F4-86BF-E1785478A636}"/>
              </a:ext>
            </a:extLst>
          </p:cNvPr>
          <p:cNvSpPr txBox="1"/>
          <p:nvPr/>
        </p:nvSpPr>
        <p:spPr>
          <a:xfrm>
            <a:off x="6351285" y="1504431"/>
            <a:ext cx="1212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8C735-A193-408C-977E-28DF4EC108FC}"/>
              </a:ext>
            </a:extLst>
          </p:cNvPr>
          <p:cNvSpPr/>
          <p:nvPr/>
        </p:nvSpPr>
        <p:spPr>
          <a:xfrm>
            <a:off x="4891869" y="964419"/>
            <a:ext cx="4008291" cy="38154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And expect premium quality from them</a:t>
            </a: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2B5885EC-BD0E-476A-ADD1-88A1B736179E}"/>
              </a:ext>
            </a:extLst>
          </p:cNvPr>
          <p:cNvSpPr/>
          <p:nvPr/>
        </p:nvSpPr>
        <p:spPr>
          <a:xfrm>
            <a:off x="173376" y="4449027"/>
            <a:ext cx="2607785" cy="1763485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endParaRPr lang="en-US" sz="1350">
              <a:solidFill>
                <a:srgbClr val="FF0000"/>
              </a:solidFill>
              <a:latin typeface="Helvetica" pitchFamily="34" charset="0"/>
            </a:endParaRPr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8D32ABDF-F903-41FE-AA7A-59EA06F03285}"/>
              </a:ext>
            </a:extLst>
          </p:cNvPr>
          <p:cNvSpPr/>
          <p:nvPr/>
        </p:nvSpPr>
        <p:spPr>
          <a:xfrm>
            <a:off x="3278381" y="4513830"/>
            <a:ext cx="2607785" cy="1698682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endParaRPr lang="en-US" sz="1350">
              <a:solidFill>
                <a:srgbClr val="FF0000"/>
              </a:solidFill>
              <a:latin typeface="Helvetica" pitchFamily="34" charset="0"/>
            </a:endParaRPr>
          </a:p>
        </p:txBody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C095FD2F-B2C9-4196-A4C6-C44D653EFEC9}"/>
              </a:ext>
            </a:extLst>
          </p:cNvPr>
          <p:cNvSpPr/>
          <p:nvPr/>
        </p:nvSpPr>
        <p:spPr>
          <a:xfrm>
            <a:off x="173376" y="3795628"/>
            <a:ext cx="2607785" cy="5569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Guardrail #1</a:t>
            </a:r>
          </a:p>
          <a:p>
            <a:pPr algn="ctr" defTabSz="685617">
              <a:defRPr/>
            </a:pP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Convenient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025A26-CDC3-4019-B8BA-3513401B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92" y="5400961"/>
            <a:ext cx="1770268" cy="994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D8EA7D-77C4-4FB1-87F6-532F815BBD82}"/>
              </a:ext>
            </a:extLst>
          </p:cNvPr>
          <p:cNvSpPr txBox="1"/>
          <p:nvPr/>
        </p:nvSpPr>
        <p:spPr>
          <a:xfrm>
            <a:off x="6332659" y="4606259"/>
            <a:ext cx="2637965" cy="1208005"/>
          </a:xfrm>
          <a:prstGeom prst="rect">
            <a:avLst/>
          </a:prstGeom>
          <a:noFill/>
          <a:ln>
            <a:noFill/>
          </a:ln>
        </p:spPr>
        <p:txBody>
          <a:bodyPr wrap="square" lIns="68562" tIns="34281" rIns="68562" bIns="34281" rtlCol="0" anchor="t">
            <a:spAutoFit/>
          </a:bodyPr>
          <a:lstStyle/>
          <a:p>
            <a:pPr marL="150495" lvl="1" indent="-149225" defTabSz="697680">
              <a:buClr>
                <a:srgbClr val="4D4F53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Ingredients you can see and pronounce®</a:t>
            </a:r>
            <a:endParaRPr lang="en-US" sz="1400" dirty="0">
              <a:latin typeface="Helvetica"/>
              <a:cs typeface="Helvetica"/>
            </a:endParaRPr>
          </a:p>
          <a:p>
            <a:pPr marL="150495" lvl="1" indent="-149225" defTabSz="697680">
              <a:buClr>
                <a:srgbClr val="4D4F53"/>
              </a:buClr>
              <a:buSzPct val="125000"/>
              <a:buFont typeface="Arial" pitchFamily="34" charset="0"/>
              <a:buChar char="•"/>
              <a:defRPr/>
            </a:pPr>
            <a:endParaRPr lang="en-US" sz="4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0495" lvl="1" indent="-149225" defTabSz="697680">
              <a:buClr>
                <a:srgbClr val="4D4F53"/>
              </a:buClr>
              <a:buSzPct val="125000"/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No artificial sweeteners, preservatives, colors or flavors</a:t>
            </a:r>
          </a:p>
        </p:txBody>
      </p:sp>
      <p:pic>
        <p:nvPicPr>
          <p:cNvPr id="21" name="Picture 20" descr="A picture containing table, nut, sky, fruit&#10;&#10;Description generated with very high confidence">
            <a:extLst>
              <a:ext uri="{FF2B5EF4-FFF2-40B4-BE49-F238E27FC236}">
                <a16:creationId xmlns:a16="http://schemas.microsoft.com/office/drawing/2014/main" id="{C7B4AF35-D7A6-42E9-A625-9FA74AE196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48" y="5369822"/>
            <a:ext cx="839250" cy="772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7921B4-42D1-4F08-A2D0-D9DFC2F647E1}"/>
              </a:ext>
            </a:extLst>
          </p:cNvPr>
          <p:cNvSpPr/>
          <p:nvPr/>
        </p:nvSpPr>
        <p:spPr>
          <a:xfrm>
            <a:off x="3352650" y="4607997"/>
            <a:ext cx="2533516" cy="1054117"/>
          </a:xfrm>
          <a:prstGeom prst="rect">
            <a:avLst/>
          </a:prstGeom>
          <a:noFill/>
          <a:ln>
            <a:noFill/>
          </a:ln>
        </p:spPr>
        <p:txBody>
          <a:bodyPr wrap="square" lIns="68562" tIns="34281" rIns="68562" bIns="34281" rtlCol="0">
            <a:spAutoFit/>
          </a:bodyPr>
          <a:lstStyle/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Nutrient rich ingredients</a:t>
            </a: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endParaRPr lang="en-US" sz="4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Minimal sugar </a:t>
            </a: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endParaRPr lang="en-US" sz="4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Uncompromisingly Delicious </a:t>
            </a:r>
          </a:p>
          <a:p>
            <a:pPr defTabSz="685617">
              <a:defRPr/>
            </a:pPr>
            <a:endParaRPr lang="en-US" sz="140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FD9060-589F-4EF8-AF0D-7B26F6526562}"/>
              </a:ext>
            </a:extLst>
          </p:cNvPr>
          <p:cNvSpPr/>
          <p:nvPr/>
        </p:nvSpPr>
        <p:spPr>
          <a:xfrm>
            <a:off x="173376" y="4584919"/>
            <a:ext cx="269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Makes eating healthy easier</a:t>
            </a: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endParaRPr lang="en-US" sz="4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0876" indent="-150876" defTabSz="685617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for convenience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82718790-E3EB-4ADA-9633-76923E3D61CE}"/>
              </a:ext>
            </a:extLst>
          </p:cNvPr>
          <p:cNvSpPr/>
          <p:nvPr/>
        </p:nvSpPr>
        <p:spPr>
          <a:xfrm>
            <a:off x="3278381" y="3798409"/>
            <a:ext cx="2607785" cy="5569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Guardrail #2</a:t>
            </a:r>
          </a:p>
          <a:p>
            <a:pPr algn="ctr" defTabSz="685617">
              <a:defRPr/>
            </a:pP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Healthy &amp; Tasty</a:t>
            </a: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ABD49579-2BEE-48C3-9196-0FDF9FA74264}"/>
              </a:ext>
            </a:extLst>
          </p:cNvPr>
          <p:cNvSpPr/>
          <p:nvPr/>
        </p:nvSpPr>
        <p:spPr>
          <a:xfrm>
            <a:off x="6321970" y="3798409"/>
            <a:ext cx="2607785" cy="5569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Guardrail #3</a:t>
            </a:r>
          </a:p>
          <a:p>
            <a:pPr algn="ctr" defTabSz="685617">
              <a:defRPr/>
            </a:pP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</a:t>
            </a: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A80A7E10-7802-4551-950F-5F127660A3A2}"/>
              </a:ext>
            </a:extLst>
          </p:cNvPr>
          <p:cNvSpPr/>
          <p:nvPr/>
        </p:nvSpPr>
        <p:spPr>
          <a:xfrm>
            <a:off x="6341421" y="4513830"/>
            <a:ext cx="2577946" cy="1698682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 defTabSz="685617">
              <a:defRPr/>
            </a:pPr>
            <a:endParaRPr lang="en-US" sz="1350">
              <a:solidFill>
                <a:srgbClr val="FF0000"/>
              </a:solidFill>
              <a:latin typeface="Helvetica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C5F803-5578-44F1-9B3A-24AA6707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2" y="5210262"/>
            <a:ext cx="2257311" cy="8731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1467973-E27A-48B7-9F5E-F8481F8DD317}"/>
              </a:ext>
            </a:extLst>
          </p:cNvPr>
          <p:cNvSpPr/>
          <p:nvPr/>
        </p:nvSpPr>
        <p:spPr>
          <a:xfrm>
            <a:off x="254112" y="3030441"/>
            <a:ext cx="8656322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anose="020B0604020202020204" pitchFamily="34" charset="0"/>
              </a:rPr>
              <a:t>KIND’s Promise is Giving Consumers What They Want…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713427-D40C-4EB1-A8C6-DE7D5A9F2C98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958705-E0AA-44DC-AB24-02DDE245E14B}"/>
              </a:ext>
            </a:extLst>
          </p:cNvPr>
          <p:cNvSpPr/>
          <p:nvPr/>
        </p:nvSpPr>
        <p:spPr>
          <a:xfrm>
            <a:off x="254112" y="975946"/>
            <a:ext cx="4008291" cy="38154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Consumers want healthy snacks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2D90-4F18-4269-86C6-40EA3E2D08A2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6612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B0B619AB-8F06-4157-8F7A-7B26197BC5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805943"/>
              </p:ext>
            </p:extLst>
          </p:nvPr>
        </p:nvGraphicFramePr>
        <p:xfrm>
          <a:off x="324302" y="3657745"/>
          <a:ext cx="8462427" cy="2759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E655E-957A-49C8-8FD6-4D35888C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309" y="0"/>
            <a:ext cx="6993851" cy="727806"/>
          </a:xfrm>
        </p:spPr>
        <p:txBody>
          <a:bodyPr/>
          <a:lstStyle/>
          <a:p>
            <a:r>
              <a:rPr lang="en-US" sz="2800" dirty="0"/>
              <a:t>Consumers are buying larger pack sizes since the impact of COVID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BAAA6-67E8-40EC-8E1C-684C2DDE5D6D}"/>
              </a:ext>
            </a:extLst>
          </p:cNvPr>
          <p:cNvSpPr/>
          <p:nvPr/>
        </p:nvSpPr>
        <p:spPr>
          <a:xfrm>
            <a:off x="5320137" y="1129263"/>
            <a:ext cx="3466592" cy="229973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2EDB3-307F-4158-A2CD-27BD8951F16A}"/>
              </a:ext>
            </a:extLst>
          </p:cNvPr>
          <p:cNvSpPr/>
          <p:nvPr/>
        </p:nvSpPr>
        <p:spPr>
          <a:xfrm>
            <a:off x="324302" y="1129263"/>
            <a:ext cx="4626635" cy="2299737"/>
          </a:xfrm>
          <a:prstGeom prst="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02ACEE-A3CC-48F8-8673-6456A7F095BA}"/>
              </a:ext>
            </a:extLst>
          </p:cNvPr>
          <p:cNvSpPr txBox="1"/>
          <p:nvPr/>
        </p:nvSpPr>
        <p:spPr>
          <a:xfrm>
            <a:off x="633251" y="2458039"/>
            <a:ext cx="195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of consumers are buying larger sized packages of snacks</a:t>
            </a:r>
            <a:r>
              <a:rPr lang="en-US" sz="1400" baseline="30000" dirty="0"/>
              <a:t>1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7E3B4-66F8-466D-8990-50C2B1F38562}"/>
              </a:ext>
            </a:extLst>
          </p:cNvPr>
          <p:cNvSpPr txBox="1"/>
          <p:nvPr/>
        </p:nvSpPr>
        <p:spPr>
          <a:xfrm>
            <a:off x="1071431" y="1812281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17%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FE021-E1A0-4362-8803-661F55E4D7BB}"/>
              </a:ext>
            </a:extLst>
          </p:cNvPr>
          <p:cNvSpPr txBox="1"/>
          <p:nvPr/>
        </p:nvSpPr>
        <p:spPr>
          <a:xfrm>
            <a:off x="5532287" y="2565277"/>
            <a:ext cx="1874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$ % Chg. vs. YA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F48213-3B73-4689-8B27-0868AB44E37B}"/>
              </a:ext>
            </a:extLst>
          </p:cNvPr>
          <p:cNvSpPr txBox="1"/>
          <p:nvPr/>
        </p:nvSpPr>
        <p:spPr>
          <a:xfrm>
            <a:off x="5803118" y="1896841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/>
                </a:solidFill>
              </a:rPr>
              <a:t>+10%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601FD8-778C-4543-988B-3DDCA774DA81}"/>
              </a:ext>
            </a:extLst>
          </p:cNvPr>
          <p:cNvSpPr/>
          <p:nvPr/>
        </p:nvSpPr>
        <p:spPr>
          <a:xfrm>
            <a:off x="1017454" y="1235012"/>
            <a:ext cx="3150449" cy="411666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Consumers want larger pack sizes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0BF87F-C638-4271-9497-DA0D619E111A}"/>
              </a:ext>
            </a:extLst>
          </p:cNvPr>
          <p:cNvCxnSpPr/>
          <p:nvPr/>
        </p:nvCxnSpPr>
        <p:spPr>
          <a:xfrm>
            <a:off x="2443643" y="2252351"/>
            <a:ext cx="50482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Explosion: 8 Points 23">
            <a:extLst>
              <a:ext uri="{FF2B5EF4-FFF2-40B4-BE49-F238E27FC236}">
                <a16:creationId xmlns:a16="http://schemas.microsoft.com/office/drawing/2014/main" id="{6C85ECBC-C5B1-4747-8F78-B66B50656783}"/>
              </a:ext>
            </a:extLst>
          </p:cNvPr>
          <p:cNvSpPr/>
          <p:nvPr/>
        </p:nvSpPr>
        <p:spPr>
          <a:xfrm>
            <a:off x="3220039" y="1812281"/>
            <a:ext cx="1077539" cy="928838"/>
          </a:xfrm>
          <a:prstGeom prst="irregularSeal1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E99E4F-8DDE-41EA-BE65-3FD137CD30DD}"/>
              </a:ext>
            </a:extLst>
          </p:cNvPr>
          <p:cNvSpPr/>
          <p:nvPr/>
        </p:nvSpPr>
        <p:spPr>
          <a:xfrm>
            <a:off x="3387552" y="1929186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+2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DDA696-5374-4F7B-B47E-A25D4665976C}"/>
              </a:ext>
            </a:extLst>
          </p:cNvPr>
          <p:cNvSpPr/>
          <p:nvPr/>
        </p:nvSpPr>
        <p:spPr>
          <a:xfrm>
            <a:off x="2934586" y="2756959"/>
            <a:ext cx="1609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Points vs. 2018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5508B0-9CDA-41B8-B46D-A3576493E14E}"/>
              </a:ext>
            </a:extLst>
          </p:cNvPr>
          <p:cNvSpPr/>
          <p:nvPr/>
        </p:nvSpPr>
        <p:spPr>
          <a:xfrm>
            <a:off x="5860538" y="1235012"/>
            <a:ext cx="2385790" cy="411666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Core</a:t>
            </a:r>
            <a:r>
              <a:rPr lang="en-US" sz="1400" b="1" dirty="0"/>
              <a:t> </a:t>
            </a:r>
            <a:r>
              <a:rPr lang="en-US" sz="1600" b="1" dirty="0"/>
              <a:t>Snack Multipacks</a:t>
            </a:r>
          </a:p>
        </p:txBody>
      </p:sp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44D5FBA7-AF0A-4C2A-B771-E0C564AEF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6364" y="1892478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1D96581-5C76-40EC-BFDC-0F8008DD720D}"/>
              </a:ext>
            </a:extLst>
          </p:cNvPr>
          <p:cNvSpPr txBox="1"/>
          <p:nvPr/>
        </p:nvSpPr>
        <p:spPr>
          <a:xfrm>
            <a:off x="1842281" y="5110155"/>
            <a:ext cx="750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+2pts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1BE492-661E-4034-B909-3841AAD78376}"/>
              </a:ext>
            </a:extLst>
          </p:cNvPr>
          <p:cNvSpPr txBox="1"/>
          <p:nvPr/>
        </p:nvSpPr>
        <p:spPr>
          <a:xfrm>
            <a:off x="3900072" y="5056696"/>
            <a:ext cx="750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+5pts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B116A2-DEA7-495B-A0E9-88200315B216}"/>
              </a:ext>
            </a:extLst>
          </p:cNvPr>
          <p:cNvSpPr txBox="1"/>
          <p:nvPr/>
        </p:nvSpPr>
        <p:spPr>
          <a:xfrm>
            <a:off x="5881199" y="4980044"/>
            <a:ext cx="750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+4pts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C0CCF8-BF10-45BB-A002-CB261D75E022}"/>
              </a:ext>
            </a:extLst>
          </p:cNvPr>
          <p:cNvSpPr/>
          <p:nvPr/>
        </p:nvSpPr>
        <p:spPr>
          <a:xfrm>
            <a:off x="356084" y="6382628"/>
            <a:ext cx="3599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 1: IRI How American Eats: The Snacking Frenzy in 2021 &amp; Beyond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Source 2: IRI KIND Energy Nutrition Total US MULO Data Ending 3.21.21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*Core Snack Multipacks = 2+ 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Explosion: 8 Points 37">
            <a:extLst>
              <a:ext uri="{FF2B5EF4-FFF2-40B4-BE49-F238E27FC236}">
                <a16:creationId xmlns:a16="http://schemas.microsoft.com/office/drawing/2014/main" id="{19ED7815-DF88-4351-8467-AA855DDB5C6C}"/>
              </a:ext>
            </a:extLst>
          </p:cNvPr>
          <p:cNvSpPr/>
          <p:nvPr/>
        </p:nvSpPr>
        <p:spPr>
          <a:xfrm>
            <a:off x="6508630" y="3467689"/>
            <a:ext cx="1253808" cy="1139333"/>
          </a:xfrm>
          <a:prstGeom prst="irregularSeal1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0777AE1-5B2A-4649-B9B5-58C9DD3D1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8478">
            <a:off x="6759386" y="3661208"/>
            <a:ext cx="752294" cy="7522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7DE9D7-B3E1-4CCF-9C24-4DD4B5ED3AB8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7942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BD8B-DB83-4124-B472-3BD407A0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21" y="0"/>
            <a:ext cx="6680579" cy="727806"/>
          </a:xfrm>
        </p:spPr>
        <p:txBody>
          <a:bodyPr/>
          <a:lstStyle/>
          <a:p>
            <a:r>
              <a:rPr lang="en-US" sz="2800" dirty="0"/>
              <a:t>With an uptick in healthier eating, KIND bars are a great option for consumers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6351D1-8C6F-42FF-8571-784140D6D4EC}"/>
              </a:ext>
            </a:extLst>
          </p:cNvPr>
          <p:cNvSpPr/>
          <p:nvPr/>
        </p:nvSpPr>
        <p:spPr>
          <a:xfrm>
            <a:off x="254112" y="1276406"/>
            <a:ext cx="3773358" cy="2077211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DCCE0-1E35-4356-9603-51B0D9CF71C0}"/>
              </a:ext>
            </a:extLst>
          </p:cNvPr>
          <p:cNvSpPr txBox="1"/>
          <p:nvPr/>
        </p:nvSpPr>
        <p:spPr>
          <a:xfrm>
            <a:off x="1477017" y="1799827"/>
            <a:ext cx="2550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42%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of US adults have made healthier eating a higher priority due to COVID-19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F92F95-176E-4BE4-8BE5-7F1DE4637F9D}"/>
              </a:ext>
            </a:extLst>
          </p:cNvPr>
          <p:cNvSpPr/>
          <p:nvPr/>
        </p:nvSpPr>
        <p:spPr>
          <a:xfrm>
            <a:off x="254110" y="1276407"/>
            <a:ext cx="3773357" cy="33060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COVID impacted consumers eating</a:t>
            </a:r>
          </a:p>
        </p:txBody>
      </p:sp>
      <p:pic>
        <p:nvPicPr>
          <p:cNvPr id="8" name="Picture 20" descr="Coronavirus Icon Red - Free vector graphic on Pixabay">
            <a:extLst>
              <a:ext uri="{FF2B5EF4-FFF2-40B4-BE49-F238E27FC236}">
                <a16:creationId xmlns:a16="http://schemas.microsoft.com/office/drawing/2014/main" id="{09819D9D-70B5-4662-9BCC-7091881F2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3" y="1834722"/>
            <a:ext cx="755794" cy="7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Coronavirus Icon Red - Free vector graphic on Pixabay">
            <a:extLst>
              <a:ext uri="{FF2B5EF4-FFF2-40B4-BE49-F238E27FC236}">
                <a16:creationId xmlns:a16="http://schemas.microsoft.com/office/drawing/2014/main" id="{7BB1D1FA-85B8-4BDA-BCEB-45FA52A31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0" y="2461547"/>
            <a:ext cx="631168" cy="6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1F5364-FB22-4C05-A95E-9DB6E9290583}"/>
              </a:ext>
            </a:extLst>
          </p:cNvPr>
          <p:cNvSpPr/>
          <p:nvPr/>
        </p:nvSpPr>
        <p:spPr>
          <a:xfrm>
            <a:off x="254112" y="3792058"/>
            <a:ext cx="3773358" cy="2077211"/>
          </a:xfrm>
          <a:prstGeom prst="rect">
            <a:avLst/>
          </a:prstGeom>
          <a:noFill/>
          <a:ln w="15875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74EF8-BAA3-42FC-8EAF-7902A317AC1C}"/>
              </a:ext>
            </a:extLst>
          </p:cNvPr>
          <p:cNvSpPr txBox="1"/>
          <p:nvPr/>
        </p:nvSpPr>
        <p:spPr>
          <a:xfrm>
            <a:off x="1477017" y="4334246"/>
            <a:ext cx="2550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56%</a:t>
            </a:r>
            <a:r>
              <a:rPr lang="en-US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of consumers want snacks with additional health benefits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8642E-EFD1-42EF-B864-50A250DFB17A}"/>
              </a:ext>
            </a:extLst>
          </p:cNvPr>
          <p:cNvSpPr/>
          <p:nvPr/>
        </p:nvSpPr>
        <p:spPr>
          <a:xfrm>
            <a:off x="254111" y="3792059"/>
            <a:ext cx="3773356" cy="3082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Healthier eating is on the rise</a:t>
            </a:r>
          </a:p>
        </p:txBody>
      </p:sp>
      <p:pic>
        <p:nvPicPr>
          <p:cNvPr id="14" name="Graphic 13" descr="Fruit bowl">
            <a:extLst>
              <a:ext uri="{FF2B5EF4-FFF2-40B4-BE49-F238E27FC236}">
                <a16:creationId xmlns:a16="http://schemas.microsoft.com/office/drawing/2014/main" id="{685590C9-7137-4635-BB3F-907946025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616" y="4538765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D1B992-1B01-41D3-8300-86541F177D8E}"/>
              </a:ext>
            </a:extLst>
          </p:cNvPr>
          <p:cNvSpPr/>
          <p:nvPr/>
        </p:nvSpPr>
        <p:spPr>
          <a:xfrm>
            <a:off x="4619205" y="1263564"/>
            <a:ext cx="4270683" cy="4605705"/>
          </a:xfrm>
          <a:prstGeom prst="rect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34B1C-F8D2-42A0-AD08-638CF753E43A}"/>
              </a:ext>
            </a:extLst>
          </p:cNvPr>
          <p:cNvSpPr/>
          <p:nvPr/>
        </p:nvSpPr>
        <p:spPr>
          <a:xfrm>
            <a:off x="4619204" y="1263565"/>
            <a:ext cx="4270682" cy="34344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KIND bars are the perfect healthy snack!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9A6347-3EC4-4494-A1D8-4B7B32243959}"/>
              </a:ext>
            </a:extLst>
          </p:cNvPr>
          <p:cNvSpPr txBox="1"/>
          <p:nvPr/>
        </p:nvSpPr>
        <p:spPr>
          <a:xfrm>
            <a:off x="4619201" y="1699913"/>
            <a:ext cx="4270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51%</a:t>
            </a:r>
            <a:r>
              <a:rPr lang="en-US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of consumers increased bar consumption because they’re a healthier option</a:t>
            </a:r>
            <a:r>
              <a:rPr lang="en-US" sz="16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" name="Picture 1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DFA6F5-CC8F-4706-A717-781038B626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891" y="3092714"/>
            <a:ext cx="1261303" cy="662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52B457-9F1F-4EB7-BF9A-B1EE4BA2E001}"/>
              </a:ext>
            </a:extLst>
          </p:cNvPr>
          <p:cNvSpPr txBox="1"/>
          <p:nvPr/>
        </p:nvSpPr>
        <p:spPr>
          <a:xfrm>
            <a:off x="4952627" y="3827465"/>
            <a:ext cx="36206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Nutrient rich ingredients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Minimal sugar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Ingredients you can see and pronounce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No artificial sweeteners, preservatives, colors or flavors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E2D931-DB5C-4955-8658-97AAC2942D7C}"/>
              </a:ext>
            </a:extLst>
          </p:cNvPr>
          <p:cNvCxnSpPr/>
          <p:nvPr/>
        </p:nvCxnSpPr>
        <p:spPr>
          <a:xfrm>
            <a:off x="4839128" y="2879873"/>
            <a:ext cx="38476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FF0346-8C1B-49D9-B5ED-CEE79043EADC}"/>
              </a:ext>
            </a:extLst>
          </p:cNvPr>
          <p:cNvCxnSpPr>
            <a:cxnSpLocks/>
          </p:cNvCxnSpPr>
          <p:nvPr/>
        </p:nvCxnSpPr>
        <p:spPr>
          <a:xfrm flipV="1">
            <a:off x="4054976" y="2971018"/>
            <a:ext cx="454804" cy="24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63613-BF62-4C55-845A-1D184328AE30}"/>
              </a:ext>
            </a:extLst>
          </p:cNvPr>
          <p:cNvCxnSpPr>
            <a:cxnSpLocks/>
          </p:cNvCxnSpPr>
          <p:nvPr/>
        </p:nvCxnSpPr>
        <p:spPr>
          <a:xfrm>
            <a:off x="4066052" y="3860114"/>
            <a:ext cx="458744" cy="262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8FE2B1-8D4C-419E-AF6F-61F56E3C2C8E}"/>
              </a:ext>
            </a:extLst>
          </p:cNvPr>
          <p:cNvGrpSpPr/>
          <p:nvPr/>
        </p:nvGrpSpPr>
        <p:grpSpPr>
          <a:xfrm rot="16200000">
            <a:off x="6515298" y="3266911"/>
            <a:ext cx="495333" cy="4189226"/>
            <a:chOff x="336045" y="22005"/>
            <a:chExt cx="455245" cy="47956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81A3B79-9C71-4B8D-B447-5ECA59507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4239" y="2806951"/>
              <a:ext cx="1143001" cy="44805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3C79E7D-35D5-4088-8B90-2FC14DEF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7159" y="343668"/>
              <a:ext cx="1091382" cy="44805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9F89B8-5D62-43B9-8626-1B3209EEE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14402" y="1559423"/>
              <a:ext cx="1148957" cy="44805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6C2FCD2-E606-47C5-8729-90AA440A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4619" y="4028906"/>
              <a:ext cx="1129383" cy="448056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09F42-81C4-40D1-A69C-4085039F32DF}"/>
              </a:ext>
            </a:extLst>
          </p:cNvPr>
          <p:cNvSpPr/>
          <p:nvPr/>
        </p:nvSpPr>
        <p:spPr>
          <a:xfrm>
            <a:off x="356084" y="6382628"/>
            <a:ext cx="57678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</a:p>
          <a:p>
            <a:pPr defTabSz="457154">
              <a:defRPr/>
            </a:pP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Source 1: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Mintel Snack, Nutrition, and Performance Bars March 2021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Q: Why are you eating more snack, nutrition, or performance bars this year than last year? Please select all that apply.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7D22D6-76A8-4288-8A4F-E3C67E18608F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5333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57CD69-7BA5-44B6-8F7F-78E6CAD25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867066"/>
              </p:ext>
            </p:extLst>
          </p:nvPr>
        </p:nvGraphicFramePr>
        <p:xfrm>
          <a:off x="0" y="2172148"/>
          <a:ext cx="9144000" cy="4030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4CB5B3F-DA88-4484-8226-E0E2C003B223}"/>
              </a:ext>
            </a:extLst>
          </p:cNvPr>
          <p:cNvSpPr/>
          <p:nvPr/>
        </p:nvSpPr>
        <p:spPr>
          <a:xfrm>
            <a:off x="92279" y="912899"/>
            <a:ext cx="9051721" cy="632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>
              <a:latin typeface="Helvetica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9A0B90-5DD8-4632-B139-5200DEB06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852" y="14462"/>
            <a:ext cx="7207548" cy="727806"/>
          </a:xfrm>
        </p:spPr>
        <p:txBody>
          <a:bodyPr/>
          <a:lstStyle/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Younger Generations snack throughout the day and KIND Snacks are a great solution</a:t>
            </a:r>
          </a:p>
        </p:txBody>
      </p:sp>
      <p:pic>
        <p:nvPicPr>
          <p:cNvPr id="7" name="Graphic 6" descr="Sun">
            <a:extLst>
              <a:ext uri="{FF2B5EF4-FFF2-40B4-BE49-F238E27FC236}">
                <a16:creationId xmlns:a16="http://schemas.microsoft.com/office/drawing/2014/main" id="{145F07DD-8DE5-4DFC-ADAE-0BFC9611B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493" y="5769510"/>
            <a:ext cx="567304" cy="567304"/>
          </a:xfrm>
          <a:prstGeom prst="rect">
            <a:avLst/>
          </a:prstGeom>
        </p:spPr>
      </p:pic>
      <p:pic>
        <p:nvPicPr>
          <p:cNvPr id="8" name="Graphic 7" descr="Moon and stars">
            <a:extLst>
              <a:ext uri="{FF2B5EF4-FFF2-40B4-BE49-F238E27FC236}">
                <a16:creationId xmlns:a16="http://schemas.microsoft.com/office/drawing/2014/main" id="{F68F8739-E922-4D67-82A6-A607E4BA3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5372" y="5769510"/>
            <a:ext cx="523131" cy="5231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EF57B1-4A92-4964-BF02-0E7807526B0B}"/>
              </a:ext>
            </a:extLst>
          </p:cNvPr>
          <p:cNvSpPr/>
          <p:nvPr/>
        </p:nvSpPr>
        <p:spPr>
          <a:xfrm>
            <a:off x="1012801" y="896601"/>
            <a:ext cx="77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Times New Roman" panose="02020603050405020304" pitchFamily="18" charset="0"/>
                <a:cs typeface="Calibri Light" panose="020F0302020204030204" pitchFamily="34" charset="0"/>
              </a:rPr>
              <a:t>2.7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7B85E-F550-4B5C-B3CB-7CBD8399AB59}"/>
              </a:ext>
            </a:extLst>
          </p:cNvPr>
          <p:cNvSpPr/>
          <p:nvPr/>
        </p:nvSpPr>
        <p:spPr>
          <a:xfrm>
            <a:off x="1785377" y="896601"/>
            <a:ext cx="2732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Average Number of Snacks Consumed Daily 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097BDB-59CB-4965-AC50-B504EFE11479}"/>
              </a:ext>
            </a:extLst>
          </p:cNvPr>
          <p:cNvSpPr/>
          <p:nvPr/>
        </p:nvSpPr>
        <p:spPr>
          <a:xfrm>
            <a:off x="4659760" y="927379"/>
            <a:ext cx="11192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Times New Roman" panose="02020603050405020304" pitchFamily="18" charset="0"/>
                <a:cs typeface="Calibri Light" panose="020F0302020204030204" pitchFamily="34" charset="0"/>
              </a:rPr>
              <a:t>25% 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6A8F56-A017-40F9-80F0-1918D86FD3F3}"/>
              </a:ext>
            </a:extLst>
          </p:cNvPr>
          <p:cNvSpPr/>
          <p:nvPr/>
        </p:nvSpPr>
        <p:spPr>
          <a:xfrm>
            <a:off x="5617026" y="938856"/>
            <a:ext cx="4572000" cy="561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Snack More Frequently</a:t>
            </a:r>
          </a:p>
          <a:p>
            <a:pPr>
              <a:lnSpc>
                <a:spcPct val="107000"/>
              </a:lnSpc>
            </a:pPr>
            <a:r>
              <a:rPr lang="en-US" sz="1100" dirty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+5 pt vs 2016</a:t>
            </a:r>
            <a:endParaRPr lang="en-US" sz="1050" dirty="0">
              <a:solidFill>
                <a:schemeClr val="bg1"/>
              </a:solidFill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8790D9-A64F-47A8-97F0-C5021FDA31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40" b="95434" l="9945" r="92818">
                        <a14:foregroundMark x1="14917" y1="10046" x2="79006" y2="62557"/>
                        <a14:foregroundMark x1="79006" y1="62557" x2="89503" y2="80365"/>
                        <a14:foregroundMark x1="89503" y1="80365" x2="85635" y2="90868"/>
                        <a14:foregroundMark x1="83978" y1="8676" x2="41436" y2="38356"/>
                        <a14:foregroundMark x1="41436" y1="38356" x2="30939" y2="56621"/>
                        <a14:foregroundMark x1="30939" y1="56621" x2="23757" y2="93607"/>
                        <a14:foregroundMark x1="23757" y1="93607" x2="49171" y2="95890"/>
                        <a14:foregroundMark x1="49171" y1="95890" x2="69061" y2="72603"/>
                        <a14:foregroundMark x1="69061" y1="72603" x2="62431" y2="43836"/>
                        <a14:foregroundMark x1="25967" y1="22374" x2="56354" y2="34247"/>
                        <a14:foregroundMark x1="56354" y1="34247" x2="78453" y2="33333"/>
                        <a14:foregroundMark x1="78453" y1="33333" x2="79006" y2="33333"/>
                        <a14:foregroundMark x1="81768" y1="20091" x2="58564" y2="5936"/>
                        <a14:foregroundMark x1="58564" y1="5936" x2="35912" y2="3196"/>
                        <a14:foregroundMark x1="35912" y1="3196" x2="17127" y2="15525"/>
                        <a14:foregroundMark x1="17127" y1="15525" x2="12155" y2="48858"/>
                        <a14:foregroundMark x1="18785" y1="26941" x2="58011" y2="38813"/>
                        <a14:foregroundMark x1="58564" y1="13242" x2="30939" y2="22374"/>
                        <a14:foregroundMark x1="24309" y1="41096" x2="61326" y2="42466"/>
                        <a14:foregroundMark x1="62983" y1="36073" x2="33149" y2="41096"/>
                        <a14:foregroundMark x1="33149" y1="41096" x2="59116" y2="39269"/>
                        <a14:foregroundMark x1="59116" y1="39269" x2="69613" y2="42922"/>
                        <a14:foregroundMark x1="83425" y1="5023" x2="83425" y2="5023"/>
                        <a14:foregroundMark x1="88950" y1="5023" x2="77348" y2="5023"/>
                        <a14:foregroundMark x1="27624" y1="24658" x2="20442" y2="51142"/>
                        <a14:foregroundMark x1="18232" y1="27397" x2="30939" y2="53881"/>
                        <a14:foregroundMark x1="20442" y1="38356" x2="18232" y2="52968"/>
                        <a14:foregroundMark x1="14917" y1="36073" x2="25414" y2="45662"/>
                        <a14:foregroundMark x1="88950" y1="4566" x2="80110" y2="2740"/>
                        <a14:foregroundMark x1="89503" y1="46575" x2="92818" y2="65297"/>
                        <a14:foregroundMark x1="92818" y1="65297" x2="88398" y2="90868"/>
                        <a14:foregroundMark x1="32597" y1="29680" x2="13812" y2="45205"/>
                        <a14:foregroundMark x1="29282" y1="31050" x2="36464" y2="365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8" y="1680225"/>
            <a:ext cx="693138" cy="835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FCEFD7-21DA-4EC6-9B38-D7942B3E45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560" y="1529002"/>
            <a:ext cx="876292" cy="1088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B88180-9775-49B2-A111-CBF059F3BB0F}"/>
              </a:ext>
            </a:extLst>
          </p:cNvPr>
          <p:cNvSpPr txBox="1"/>
          <p:nvPr/>
        </p:nvSpPr>
        <p:spPr>
          <a:xfrm>
            <a:off x="664562" y="2521365"/>
            <a:ext cx="1683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Classic KIND Flavors</a:t>
            </a:r>
          </a:p>
          <a:p>
            <a:pPr algn="ctr"/>
            <a:r>
              <a:rPr lang="en-US" sz="1200" b="1" dirty="0"/>
              <a:t>Nuts &amp; Fruit</a:t>
            </a:r>
          </a:p>
        </p:txBody>
      </p:sp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917C8037-7728-4A48-AEF1-23DE34C101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20" y="1500676"/>
            <a:ext cx="1012808" cy="1159665"/>
          </a:xfrm>
          <a:prstGeom prst="rect">
            <a:avLst/>
          </a:prstGeom>
        </p:spPr>
      </p:pic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67ED65CF-D668-47ED-BF5C-30A7D82454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59" y="1623487"/>
            <a:ext cx="904143" cy="851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78EB9D-9F2D-4EA9-8A4E-2140D35D3359}"/>
              </a:ext>
            </a:extLst>
          </p:cNvPr>
          <p:cNvSpPr txBox="1"/>
          <p:nvPr/>
        </p:nvSpPr>
        <p:spPr>
          <a:xfrm>
            <a:off x="6405102" y="2429508"/>
            <a:ext cx="2097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Clusters Dipped &amp; Coconut Clusters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CE15DE-2BE6-4E6D-8FBA-9A35A0E28DDE}"/>
              </a:ext>
            </a:extLst>
          </p:cNvPr>
          <p:cNvCxnSpPr>
            <a:cxnSpLocks/>
          </p:cNvCxnSpPr>
          <p:nvPr/>
        </p:nvCxnSpPr>
        <p:spPr>
          <a:xfrm flipH="1">
            <a:off x="3114824" y="1739155"/>
            <a:ext cx="1" cy="4030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77D8B7-8EF5-452F-B437-9CA5F366B1E1}"/>
              </a:ext>
            </a:extLst>
          </p:cNvPr>
          <p:cNvCxnSpPr>
            <a:cxnSpLocks/>
          </p:cNvCxnSpPr>
          <p:nvPr/>
        </p:nvCxnSpPr>
        <p:spPr>
          <a:xfrm flipH="1">
            <a:off x="6059265" y="1739154"/>
            <a:ext cx="1" cy="40303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18F2F01-C5D9-46A4-8487-CEF7751F8AC4}"/>
              </a:ext>
            </a:extLst>
          </p:cNvPr>
          <p:cNvSpPr/>
          <p:nvPr/>
        </p:nvSpPr>
        <p:spPr>
          <a:xfrm>
            <a:off x="356084" y="6382628"/>
            <a:ext cx="35125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Source: IRI How American Eats: The Snacking Frenzy in 2021 &amp; Beyond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008C0-5109-4F54-8102-61BE3B12C79C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8467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7CEB489-988E-4D38-9467-D0B40AEC6867}"/>
              </a:ext>
            </a:extLst>
          </p:cNvPr>
          <p:cNvSpPr/>
          <p:nvPr/>
        </p:nvSpPr>
        <p:spPr>
          <a:xfrm>
            <a:off x="92279" y="902723"/>
            <a:ext cx="9051721" cy="632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>
              <a:latin typeface="Helvetica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C160779-1866-4139-B91C-DF4FA97BA9A2}"/>
              </a:ext>
            </a:extLst>
          </p:cNvPr>
          <p:cNvGraphicFramePr/>
          <p:nvPr/>
        </p:nvGraphicFramePr>
        <p:xfrm>
          <a:off x="0" y="1293672"/>
          <a:ext cx="914399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5B21401-64A3-421C-820C-55DFA26E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277" y="2457"/>
            <a:ext cx="7044227" cy="727806"/>
          </a:xfrm>
        </p:spPr>
        <p:txBody>
          <a:bodyPr/>
          <a:lstStyle/>
          <a:p>
            <a:r>
              <a:rPr lang="en-US" sz="2800" dirty="0"/>
              <a:t>Bars are eaten all throughout the day, most popular for breakfast</a:t>
            </a:r>
          </a:p>
        </p:txBody>
      </p:sp>
      <p:pic>
        <p:nvPicPr>
          <p:cNvPr id="6" name="Graphic 5" descr="Sun">
            <a:extLst>
              <a:ext uri="{FF2B5EF4-FFF2-40B4-BE49-F238E27FC236}">
                <a16:creationId xmlns:a16="http://schemas.microsoft.com/office/drawing/2014/main" id="{F4F65820-4FE9-4114-89BC-0469283DD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077" y="5186507"/>
            <a:ext cx="914400" cy="914400"/>
          </a:xfrm>
          <a:prstGeom prst="rect">
            <a:avLst/>
          </a:prstGeom>
        </p:spPr>
      </p:pic>
      <p:pic>
        <p:nvPicPr>
          <p:cNvPr id="7" name="Graphic 6" descr="Moon and stars">
            <a:extLst>
              <a:ext uri="{FF2B5EF4-FFF2-40B4-BE49-F238E27FC236}">
                <a16:creationId xmlns:a16="http://schemas.microsoft.com/office/drawing/2014/main" id="{6C63CF68-A583-4D0C-AFCF-FBB828493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7403" y="5259517"/>
            <a:ext cx="731520" cy="731520"/>
          </a:xfrm>
          <a:prstGeom prst="rect">
            <a:avLst/>
          </a:prstGeom>
        </p:spPr>
      </p:pic>
      <p:pic>
        <p:nvPicPr>
          <p:cNvPr id="8" name="Graphic 7" descr="Walk">
            <a:extLst>
              <a:ext uri="{FF2B5EF4-FFF2-40B4-BE49-F238E27FC236}">
                <a16:creationId xmlns:a16="http://schemas.microsoft.com/office/drawing/2014/main" id="{B39E85DE-511F-48D8-9BF0-85ED2A864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6240" y="5186507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19B1BB-C3BA-4C70-9A75-4E00AB97AF20}"/>
              </a:ext>
            </a:extLst>
          </p:cNvPr>
          <p:cNvSpPr/>
          <p:nvPr/>
        </p:nvSpPr>
        <p:spPr>
          <a:xfrm>
            <a:off x="1918151" y="992187"/>
            <a:ext cx="57975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Bar Consumption Occasions</a:t>
            </a:r>
            <a:endParaRPr lang="en-GB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D73A8-825D-4AF4-ABAC-01C878A78C2B}"/>
              </a:ext>
            </a:extLst>
          </p:cNvPr>
          <p:cNvSpPr txBox="1"/>
          <p:nvPr/>
        </p:nvSpPr>
        <p:spPr>
          <a:xfrm>
            <a:off x="430274" y="6388640"/>
            <a:ext cx="702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Q: During which of the following occasions do you eat snack, nutrition, or performance bars? Please select all that apply.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2CDB-43F2-44F8-9496-F7680072D02E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8349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24D3B5C4-C94B-43FE-8B13-E4F07A3820DC}"/>
                  </a:ext>
                </a:extLst>
              </p:cNvPr>
              <p:cNvGraphicFramePr/>
              <p:nvPr/>
            </p:nvGraphicFramePr>
            <p:xfrm>
              <a:off x="250029" y="1887273"/>
              <a:ext cx="4829797" cy="405782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24D3B5C4-C94B-43FE-8B13-E4F07A3820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29" y="1887273"/>
                <a:ext cx="4829797" cy="405782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CC684D0-A7AA-4BA3-A3C9-7E7F54B52474}"/>
              </a:ext>
            </a:extLst>
          </p:cNvPr>
          <p:cNvSpPr/>
          <p:nvPr/>
        </p:nvSpPr>
        <p:spPr>
          <a:xfrm>
            <a:off x="92279" y="902723"/>
            <a:ext cx="9051721" cy="632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err="1">
              <a:latin typeface="Helvetica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BABB11-CBDE-4602-99EF-C0357B10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151" y="24041"/>
            <a:ext cx="7218581" cy="727806"/>
          </a:xfrm>
        </p:spPr>
        <p:txBody>
          <a:bodyPr/>
          <a:lstStyle/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Consumers snack on bars throughout the day, but primarily in the afternoon</a:t>
            </a:r>
          </a:p>
        </p:txBody>
      </p:sp>
      <p:pic>
        <p:nvPicPr>
          <p:cNvPr id="7" name="Graphic 6" descr="Sun">
            <a:extLst>
              <a:ext uri="{FF2B5EF4-FFF2-40B4-BE49-F238E27FC236}">
                <a16:creationId xmlns:a16="http://schemas.microsoft.com/office/drawing/2014/main" id="{527B1513-CDBB-4585-A331-110D24871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30" y="1889315"/>
            <a:ext cx="567304" cy="567304"/>
          </a:xfrm>
          <a:prstGeom prst="rect">
            <a:avLst/>
          </a:prstGeom>
        </p:spPr>
      </p:pic>
      <p:pic>
        <p:nvPicPr>
          <p:cNvPr id="8" name="Graphic 7" descr="Moon and stars">
            <a:extLst>
              <a:ext uri="{FF2B5EF4-FFF2-40B4-BE49-F238E27FC236}">
                <a16:creationId xmlns:a16="http://schemas.microsoft.com/office/drawing/2014/main" id="{6AF66236-ED30-4397-B4B7-C980734B7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102" y="5350859"/>
            <a:ext cx="523131" cy="5231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976381-A826-406F-BCAC-100E7C128367}"/>
              </a:ext>
            </a:extLst>
          </p:cNvPr>
          <p:cNvSpPr/>
          <p:nvPr/>
        </p:nvSpPr>
        <p:spPr>
          <a:xfrm>
            <a:off x="1918151" y="992187"/>
            <a:ext cx="57975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Bar Consumption Occasions as Snacks</a:t>
            </a:r>
            <a:endParaRPr lang="en-GB" sz="22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5B872-4503-47E2-B769-340837DD32D5}"/>
              </a:ext>
            </a:extLst>
          </p:cNvPr>
          <p:cNvCxnSpPr>
            <a:cxnSpLocks/>
          </p:cNvCxnSpPr>
          <p:nvPr/>
        </p:nvCxnSpPr>
        <p:spPr>
          <a:xfrm flipH="1">
            <a:off x="1444833" y="3282846"/>
            <a:ext cx="764706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8D5E8-A48B-403C-9527-541F30CA0604}"/>
              </a:ext>
            </a:extLst>
          </p:cNvPr>
          <p:cNvCxnSpPr>
            <a:cxnSpLocks/>
          </p:cNvCxnSpPr>
          <p:nvPr/>
        </p:nvCxnSpPr>
        <p:spPr>
          <a:xfrm flipH="1">
            <a:off x="1444832" y="4590026"/>
            <a:ext cx="764706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31B108EF-FC1E-4624-869B-AFC31F8DE6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2" y="3558165"/>
            <a:ext cx="1884913" cy="728833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06B3A7DE-9A2A-4992-AEDA-6F8BD956C7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76" y="1681500"/>
            <a:ext cx="1464044" cy="747022"/>
          </a:xfrm>
          <a:prstGeom prst="rect">
            <a:avLst/>
          </a:prstGeom>
        </p:spPr>
      </p:pic>
      <p:pic>
        <p:nvPicPr>
          <p:cNvPr id="16" name="Picture 15" descr="A picture containing logo&#10;&#10;Description automatically generated">
            <a:extLst>
              <a:ext uri="{FF2B5EF4-FFF2-40B4-BE49-F238E27FC236}">
                <a16:creationId xmlns:a16="http://schemas.microsoft.com/office/drawing/2014/main" id="{F5154B09-5383-4F37-9D35-D676E978EA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95" y="2488999"/>
            <a:ext cx="1461960" cy="7459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C43587-60A8-4C3F-A90D-14A113D572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7" y="2488999"/>
            <a:ext cx="1428305" cy="7287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851E4E-3F4F-4DA4-A361-45CA2A325B1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3257077"/>
            <a:ext cx="864150" cy="1353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4570F3-F474-4E41-A1FA-6FD35A4E6D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98" y="4804394"/>
            <a:ext cx="1782860" cy="689917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FA8E84-F876-4ECA-97F6-8538DFFE64B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082" y="4723443"/>
            <a:ext cx="1381128" cy="848013"/>
          </a:xfrm>
          <a:prstGeom prst="rect">
            <a:avLst/>
          </a:prstGeom>
        </p:spPr>
      </p:pic>
      <p:pic>
        <p:nvPicPr>
          <p:cNvPr id="21" name="Picture 2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7F040BD-7339-4EB5-9648-6B403BEE1A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92" y="5517395"/>
            <a:ext cx="1381128" cy="7596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A855DE-8B47-4FD6-BE12-8E563315DE96}"/>
              </a:ext>
            </a:extLst>
          </p:cNvPr>
          <p:cNvSpPr txBox="1"/>
          <p:nvPr/>
        </p:nvSpPr>
        <p:spPr>
          <a:xfrm>
            <a:off x="430274" y="6388640"/>
            <a:ext cx="702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Source: Mintel Snack, Nutrition, and Performance Bars March 2021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Q: During which of the following occasions do you eat snack, nutrition, or performance bars? Please select all that apply.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84ECC-C73B-4AED-AEE6-D16708B68281}"/>
              </a:ext>
            </a:extLst>
          </p:cNvPr>
          <p:cNvSpPr txBox="1"/>
          <p:nvPr/>
        </p:nvSpPr>
        <p:spPr>
          <a:xfrm>
            <a:off x="8686800" y="656518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98076103"/>
      </p:ext>
    </p:extLst>
  </p:cSld>
  <p:clrMapOvr>
    <a:masterClrMapping/>
  </p:clrMapOvr>
</p:sld>
</file>

<file path=ppt/theme/theme1.xml><?xml version="1.0" encoding="utf-8"?>
<a:theme xmlns:a="http://schemas.openxmlformats.org/drawingml/2006/main" name="1_KIND Theme Template for Microsoft Offic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KIND Theme Font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latin typeface="Helvetica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ind Snacks Them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D4AD307586104382B9D25B7EDC444D" ma:contentTypeVersion="6" ma:contentTypeDescription="Create a new document." ma:contentTypeScope="" ma:versionID="94e6b6fe16447bb59a8b7b7589cbfdd4">
  <xsd:schema xmlns:xsd="http://www.w3.org/2001/XMLSchema" xmlns:xs="http://www.w3.org/2001/XMLSchema" xmlns:p="http://schemas.microsoft.com/office/2006/metadata/properties" xmlns:ns2="39eb5ed2-25c5-425e-971f-4e895fe63d0b" xmlns:ns3="4588d28a-e246-4097-aa3c-2727ab633098" targetNamespace="http://schemas.microsoft.com/office/2006/metadata/properties" ma:root="true" ma:fieldsID="7964934d991c237620ac2d957ddbb793" ns2:_="" ns3:_="">
    <xsd:import namespace="39eb5ed2-25c5-425e-971f-4e895fe63d0b"/>
    <xsd:import namespace="4588d28a-e246-4097-aa3c-2727ab633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b5ed2-25c5-425e-971f-4e895fe63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88d28a-e246-4097-aa3c-2727ab6330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FB9829-AEEB-46E3-8B1C-79C22D00CA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FE4727-CF70-4E65-B21A-040B64E24ACA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f8d0bc3d-8099-4f0d-8100-737f8202142d"/>
    <ds:schemaRef ds:uri="f7bd029e-5dd4-4d48-b5c1-a482c700e3b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32C8E60-3165-4F5B-B7C7-34F639BAD7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b5ed2-25c5-425e-971f-4e895fe63d0b"/>
    <ds:schemaRef ds:uri="4588d28a-e246-4097-aa3c-2727ab633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KIND Theme Template for Microsoft Office</Template>
  <TotalTime>1618</TotalTime>
  <Words>1801</Words>
  <Application>Microsoft Office PowerPoint</Application>
  <PresentationFormat>On-screen Show (4:3)</PresentationFormat>
  <Paragraphs>267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1_KIND Theme Template for Microsoft Office</vt:lpstr>
      <vt:lpstr>Kind Snacks Theme</vt:lpstr>
      <vt:lpstr>2021 State of Snacking Insights</vt:lpstr>
      <vt:lpstr>Key Points</vt:lpstr>
      <vt:lpstr>The Importance of Healthy Options at the Front End</vt:lpstr>
      <vt:lpstr>Consumers are looking for healthy, premium snacks</vt:lpstr>
      <vt:lpstr>Consumers are buying larger pack sizes since the impact of COVID</vt:lpstr>
      <vt:lpstr>With an uptick in healthier eating, KIND bars are a great option for consumers</vt:lpstr>
      <vt:lpstr>Younger Generations snack throughout the day and KIND Snacks are a great solution</vt:lpstr>
      <vt:lpstr>Bars are eaten all throughout the day, most popular for breakfast</vt:lpstr>
      <vt:lpstr>Consumers snack on bars throughout the day, but primarily in the afternoon</vt:lpstr>
      <vt:lpstr>KIND bars are the perfect option for your on-the-go coffee consumer</vt:lpstr>
      <vt:lpstr>Protein &amp; Sugar Amounts are key attributes consumers find important within bars</vt:lpstr>
      <vt:lpstr>PowerPoint Presentation</vt:lpstr>
      <vt:lpstr>KIND Minis are the perfect option for those following a diet plan</vt:lpstr>
      <vt:lpstr>KIND Energy offers consumers an energy boost without the sugar crash</vt:lpstr>
      <vt:lpstr>KIND Thins are the perfect option for those who want a light, premium snack</vt:lpstr>
      <vt:lpstr>KIND Protein offers consumers the right amount of protein with low sugar content</vt:lpstr>
      <vt:lpstr>Some innovation themes include nutritional benefits, diet &amp; brand extensions</vt:lpstr>
    </vt:vector>
  </TitlesOfParts>
  <Company>KIND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Refrigerated</dc:title>
  <dc:creator>Jenny Hogrefe</dc:creator>
  <cp:keywords/>
  <cp:lastModifiedBy>Matthew Threatt-Peters</cp:lastModifiedBy>
  <cp:revision>6</cp:revision>
  <cp:lastPrinted>2019-12-17T14:52:26Z</cp:lastPrinted>
  <dcterms:created xsi:type="dcterms:W3CDTF">2017-08-23T16:05:23Z</dcterms:created>
  <dcterms:modified xsi:type="dcterms:W3CDTF">2023-09-27T20:20:01Z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0x010100A8D4AD307586104382B9D25B7EDC444D</vt:lpwstr>
  </property>
  <property fmtid="{D5CDD505-2E9C-101B-9397-08002B2CF9AE}" pid="3" name="Order">
    <vt:r8>10435900</vt:r8>
  </property>
  <property fmtid="{D5CDD505-2E9C-101B-9397-08002B2CF9AE}" pid="4" name="ComplianceAssetId">
    <vt:lpwstr/>
  </property>
</Properties>
</file>